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46"/>
  </p:notesMasterIdLst>
  <p:handoutMasterIdLst>
    <p:handoutMasterId r:id="rId47"/>
  </p:handoutMasterIdLst>
  <p:sldIdLst>
    <p:sldId id="256" r:id="rId2"/>
    <p:sldId id="257" r:id="rId3"/>
    <p:sldId id="296" r:id="rId4"/>
    <p:sldId id="258" r:id="rId5"/>
    <p:sldId id="259" r:id="rId6"/>
    <p:sldId id="260" r:id="rId7"/>
    <p:sldId id="261" r:id="rId8"/>
    <p:sldId id="262" r:id="rId9"/>
    <p:sldId id="263" r:id="rId10"/>
    <p:sldId id="299" r:id="rId11"/>
    <p:sldId id="298" r:id="rId12"/>
    <p:sldId id="297" r:id="rId13"/>
    <p:sldId id="277" r:id="rId14"/>
    <p:sldId id="280"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95" r:id="rId28"/>
    <p:sldId id="278" r:id="rId29"/>
    <p:sldId id="281" r:id="rId30"/>
    <p:sldId id="282" r:id="rId31"/>
    <p:sldId id="283" r:id="rId32"/>
    <p:sldId id="379" r:id="rId33"/>
    <p:sldId id="380" r:id="rId34"/>
    <p:sldId id="284" r:id="rId35"/>
    <p:sldId id="285" r:id="rId36"/>
    <p:sldId id="286" r:id="rId37"/>
    <p:sldId id="288" r:id="rId38"/>
    <p:sldId id="289" r:id="rId39"/>
    <p:sldId id="287" r:id="rId40"/>
    <p:sldId id="293" r:id="rId41"/>
    <p:sldId id="294" r:id="rId42"/>
    <p:sldId id="290" r:id="rId43"/>
    <p:sldId id="291" r:id="rId44"/>
    <p:sldId id="292" r:id="rId45"/>
  </p:sldIdLst>
  <p:sldSz cx="9144000" cy="6858000" type="screen4x3"/>
  <p:notesSz cx="6858000" cy="9144000"/>
  <p:defaultTextStyle>
    <a:defPPr>
      <a:defRPr lang="en-US"/>
    </a:defPPr>
    <a:lvl1pPr algn="ctr" rtl="0" fontAlgn="base">
      <a:spcBef>
        <a:spcPct val="0"/>
      </a:spcBef>
      <a:spcAft>
        <a:spcPct val="0"/>
      </a:spcAft>
      <a:defRPr sz="2000" b="1" kern="1200">
        <a:solidFill>
          <a:srgbClr val="09031B"/>
        </a:solidFill>
        <a:latin typeface="Times New Roman" pitchFamily="18" charset="0"/>
        <a:ea typeface="宋体" pitchFamily="2" charset="-122"/>
        <a:cs typeface="+mn-cs"/>
      </a:defRPr>
    </a:lvl1pPr>
    <a:lvl2pPr marL="457200" algn="ctr" rtl="0" fontAlgn="base">
      <a:spcBef>
        <a:spcPct val="0"/>
      </a:spcBef>
      <a:spcAft>
        <a:spcPct val="0"/>
      </a:spcAft>
      <a:defRPr sz="2000" b="1" kern="1200">
        <a:solidFill>
          <a:srgbClr val="09031B"/>
        </a:solidFill>
        <a:latin typeface="Times New Roman" pitchFamily="18" charset="0"/>
        <a:ea typeface="宋体" pitchFamily="2" charset="-122"/>
        <a:cs typeface="+mn-cs"/>
      </a:defRPr>
    </a:lvl2pPr>
    <a:lvl3pPr marL="914400" algn="ctr" rtl="0" fontAlgn="base">
      <a:spcBef>
        <a:spcPct val="0"/>
      </a:spcBef>
      <a:spcAft>
        <a:spcPct val="0"/>
      </a:spcAft>
      <a:defRPr sz="2000" b="1" kern="1200">
        <a:solidFill>
          <a:srgbClr val="09031B"/>
        </a:solidFill>
        <a:latin typeface="Times New Roman" pitchFamily="18" charset="0"/>
        <a:ea typeface="宋体" pitchFamily="2" charset="-122"/>
        <a:cs typeface="+mn-cs"/>
      </a:defRPr>
    </a:lvl3pPr>
    <a:lvl4pPr marL="1371600" algn="ctr" rtl="0" fontAlgn="base">
      <a:spcBef>
        <a:spcPct val="0"/>
      </a:spcBef>
      <a:spcAft>
        <a:spcPct val="0"/>
      </a:spcAft>
      <a:defRPr sz="2000" b="1" kern="1200">
        <a:solidFill>
          <a:srgbClr val="09031B"/>
        </a:solidFill>
        <a:latin typeface="Times New Roman" pitchFamily="18" charset="0"/>
        <a:ea typeface="宋体" pitchFamily="2" charset="-122"/>
        <a:cs typeface="+mn-cs"/>
      </a:defRPr>
    </a:lvl4pPr>
    <a:lvl5pPr marL="1828800" algn="ctr" rtl="0" fontAlgn="base">
      <a:spcBef>
        <a:spcPct val="0"/>
      </a:spcBef>
      <a:spcAft>
        <a:spcPct val="0"/>
      </a:spcAft>
      <a:defRPr sz="2000" b="1" kern="1200">
        <a:solidFill>
          <a:srgbClr val="09031B"/>
        </a:solidFill>
        <a:latin typeface="Times New Roman" pitchFamily="18" charset="0"/>
        <a:ea typeface="宋体" pitchFamily="2" charset="-122"/>
        <a:cs typeface="+mn-cs"/>
      </a:defRPr>
    </a:lvl5pPr>
    <a:lvl6pPr marL="2286000" algn="l" defTabSz="914400" rtl="0" eaLnBrk="1" latinLnBrk="0" hangingPunct="1">
      <a:defRPr sz="2000" b="1" kern="1200">
        <a:solidFill>
          <a:srgbClr val="09031B"/>
        </a:solidFill>
        <a:latin typeface="Times New Roman" pitchFamily="18" charset="0"/>
        <a:ea typeface="宋体" pitchFamily="2" charset="-122"/>
        <a:cs typeface="+mn-cs"/>
      </a:defRPr>
    </a:lvl6pPr>
    <a:lvl7pPr marL="2743200" algn="l" defTabSz="914400" rtl="0" eaLnBrk="1" latinLnBrk="0" hangingPunct="1">
      <a:defRPr sz="2000" b="1" kern="1200">
        <a:solidFill>
          <a:srgbClr val="09031B"/>
        </a:solidFill>
        <a:latin typeface="Times New Roman" pitchFamily="18" charset="0"/>
        <a:ea typeface="宋体" pitchFamily="2" charset="-122"/>
        <a:cs typeface="+mn-cs"/>
      </a:defRPr>
    </a:lvl7pPr>
    <a:lvl8pPr marL="3200400" algn="l" defTabSz="914400" rtl="0" eaLnBrk="1" latinLnBrk="0" hangingPunct="1">
      <a:defRPr sz="2000" b="1" kern="1200">
        <a:solidFill>
          <a:srgbClr val="09031B"/>
        </a:solidFill>
        <a:latin typeface="Times New Roman" pitchFamily="18" charset="0"/>
        <a:ea typeface="宋体" pitchFamily="2" charset="-122"/>
        <a:cs typeface="+mn-cs"/>
      </a:defRPr>
    </a:lvl8pPr>
    <a:lvl9pPr marL="3657600" algn="l" defTabSz="914400" rtl="0" eaLnBrk="1" latinLnBrk="0" hangingPunct="1">
      <a:defRPr sz="2000" b="1" kern="1200">
        <a:solidFill>
          <a:srgbClr val="09031B"/>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31B"/>
    <a:srgbClr val="2915BB"/>
    <a:srgbClr val="00FF00"/>
    <a:srgbClr val="000000"/>
    <a:srgbClr val="E8E274"/>
    <a:srgbClr val="9900CC"/>
    <a:srgbClr val="FF33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6" autoAdjust="0"/>
    <p:restoredTop sz="87161" autoAdjust="0"/>
  </p:normalViewPr>
  <p:slideViewPr>
    <p:cSldViewPr>
      <p:cViewPr varScale="1">
        <p:scale>
          <a:sx n="71" d="100"/>
          <a:sy n="71" d="100"/>
        </p:scale>
        <p:origin x="52" y="23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71" d="100"/>
          <a:sy n="71" d="100"/>
        </p:scale>
        <p:origin x="-32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solidFill>
                  <a:schemeClr val="tx1"/>
                </a:solidFill>
              </a:defRPr>
            </a:lvl1pPr>
          </a:lstStyle>
          <a:p>
            <a:endParaRPr lang="zh-CN" altLang="en-US"/>
          </a:p>
        </p:txBody>
      </p:sp>
      <p:sp>
        <p:nvSpPr>
          <p:cNvPr id="2447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defRPr>
            </a:lvl1pPr>
          </a:lstStyle>
          <a:p>
            <a:endParaRPr lang="en-US" altLang="zh-CN"/>
          </a:p>
        </p:txBody>
      </p:sp>
      <p:sp>
        <p:nvSpPr>
          <p:cNvPr id="2447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defRPr>
            </a:lvl1pPr>
          </a:lstStyle>
          <a:p>
            <a:endParaRPr lang="en-US" altLang="zh-CN"/>
          </a:p>
        </p:txBody>
      </p:sp>
      <p:sp>
        <p:nvSpPr>
          <p:cNvPr id="2447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defRPr>
            </a:lvl1pPr>
          </a:lstStyle>
          <a:p>
            <a:fld id="{6B3C8256-52EF-459F-A80B-236375A7BE67}" type="slidenum">
              <a:rPr lang="zh-CN" altLang="en-US"/>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solidFill>
                  <a:schemeClr val="tx1"/>
                </a:solidFill>
              </a:defRPr>
            </a:lvl1pPr>
          </a:lstStyle>
          <a:p>
            <a:endParaRPr lang="zh-CN" altLang="en-US"/>
          </a:p>
        </p:txBody>
      </p:sp>
      <p:sp>
        <p:nvSpPr>
          <p:cNvPr id="481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defRPr>
            </a:lvl1pPr>
          </a:lstStyle>
          <a:p>
            <a:endParaRPr lang="en-US" altLang="zh-CN"/>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81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81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defRPr>
            </a:lvl1pPr>
          </a:lstStyle>
          <a:p>
            <a:endParaRPr lang="en-US" altLang="zh-CN"/>
          </a:p>
        </p:txBody>
      </p:sp>
      <p:sp>
        <p:nvSpPr>
          <p:cNvPr id="481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defRPr>
            </a:lvl1pPr>
          </a:lstStyle>
          <a:p>
            <a:fld id="{E47CE2DF-0E0A-4814-BD96-04FD0FEA1206}"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3</a:t>
            </a:fld>
            <a:endParaRPr lang="en-US" altLang="zh-CN"/>
          </a:p>
        </p:txBody>
      </p:sp>
    </p:spTree>
    <p:extLst>
      <p:ext uri="{BB962C8B-B14F-4D97-AF65-F5344CB8AC3E}">
        <p14:creationId xmlns:p14="http://schemas.microsoft.com/office/powerpoint/2010/main" val="2545065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a:fld id="{793E8134-A84D-4D7A-9340-838053C80F14}" type="slidenum">
              <a:rPr lang="en-US" altLang="zh-CN" sz="1300" b="0">
                <a:latin typeface="Times New Roman" pitchFamily="18" charset="0"/>
              </a:rPr>
              <a:pPr algn="r" defTabSz="990600"/>
              <a:t>13</a:t>
            </a:fld>
            <a:endParaRPr lang="en-US" altLang="zh-CN" sz="1300" b="0">
              <a:latin typeface="Times New Roman" pitchFamily="18" charset="0"/>
            </a:endParaRPr>
          </a:p>
        </p:txBody>
      </p:sp>
      <p:sp>
        <p:nvSpPr>
          <p:cNvPr id="1619971" name="Rectangle 2"/>
          <p:cNvSpPr>
            <a:spLocks noGrp="1" noRot="1" noChangeAspect="1" noChangeArrowheads="1" noTextEdit="1"/>
          </p:cNvSpPr>
          <p:nvPr>
            <p:ph type="sldImg"/>
          </p:nvPr>
        </p:nvSpPr>
        <p:spPr>
          <a:ln/>
        </p:spPr>
      </p:sp>
      <p:sp>
        <p:nvSpPr>
          <p:cNvPr id="1619972" name="Rectangle 3"/>
          <p:cNvSpPr>
            <a:spLocks noGrp="1" noChangeArrowheads="1"/>
          </p:cNvSpPr>
          <p:nvPr>
            <p:ph type="body" idx="1"/>
          </p:nvPr>
        </p:nvSpPr>
        <p:spPr/>
        <p:txBody>
          <a:bodyPr/>
          <a:lstStyle/>
          <a:p>
            <a:endParaRPr lang="zh-CN" altLang="en-US" dirty="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14</a:t>
            </a:fld>
            <a:endParaRPr lang="en-US" altLang="zh-CN"/>
          </a:p>
        </p:txBody>
      </p:sp>
    </p:spTree>
    <p:extLst>
      <p:ext uri="{BB962C8B-B14F-4D97-AF65-F5344CB8AC3E}">
        <p14:creationId xmlns:p14="http://schemas.microsoft.com/office/powerpoint/2010/main" val="332911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15</a:t>
            </a:fld>
            <a:endParaRPr lang="en-US" altLang="zh-CN"/>
          </a:p>
        </p:txBody>
      </p:sp>
    </p:spTree>
    <p:extLst>
      <p:ext uri="{BB962C8B-B14F-4D97-AF65-F5344CB8AC3E}">
        <p14:creationId xmlns:p14="http://schemas.microsoft.com/office/powerpoint/2010/main" val="2284510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16</a:t>
            </a:fld>
            <a:endParaRPr lang="en-US" altLang="zh-CN"/>
          </a:p>
        </p:txBody>
      </p:sp>
    </p:spTree>
    <p:extLst>
      <p:ext uri="{BB962C8B-B14F-4D97-AF65-F5344CB8AC3E}">
        <p14:creationId xmlns:p14="http://schemas.microsoft.com/office/powerpoint/2010/main" val="3107125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17</a:t>
            </a:fld>
            <a:endParaRPr lang="en-US" altLang="zh-CN"/>
          </a:p>
        </p:txBody>
      </p:sp>
    </p:spTree>
    <p:extLst>
      <p:ext uri="{BB962C8B-B14F-4D97-AF65-F5344CB8AC3E}">
        <p14:creationId xmlns:p14="http://schemas.microsoft.com/office/powerpoint/2010/main" val="2728133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26</a:t>
            </a:fld>
            <a:endParaRPr lang="en-US" altLang="zh-CN"/>
          </a:p>
        </p:txBody>
      </p:sp>
    </p:spTree>
    <p:extLst>
      <p:ext uri="{BB962C8B-B14F-4D97-AF65-F5344CB8AC3E}">
        <p14:creationId xmlns:p14="http://schemas.microsoft.com/office/powerpoint/2010/main" val="264800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31</a:t>
            </a:fld>
            <a:endParaRPr lang="en-US" altLang="zh-CN"/>
          </a:p>
        </p:txBody>
      </p:sp>
    </p:spTree>
    <p:extLst>
      <p:ext uri="{BB962C8B-B14F-4D97-AF65-F5344CB8AC3E}">
        <p14:creationId xmlns:p14="http://schemas.microsoft.com/office/powerpoint/2010/main" val="2880628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33</a:t>
            </a:fld>
            <a:endParaRPr lang="en-US" altLang="zh-CN"/>
          </a:p>
        </p:txBody>
      </p:sp>
    </p:spTree>
    <p:extLst>
      <p:ext uri="{BB962C8B-B14F-4D97-AF65-F5344CB8AC3E}">
        <p14:creationId xmlns:p14="http://schemas.microsoft.com/office/powerpoint/2010/main" val="315221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7CE2DF-0E0A-4814-BD96-04FD0FEA1206}" type="slidenum">
              <a:rPr lang="zh-CN" altLang="en-US" smtClean="0"/>
              <a:pPr/>
              <a:t>39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42</a:t>
            </a:fld>
            <a:endParaRPr lang="en-US" altLang="zh-CN"/>
          </a:p>
        </p:txBody>
      </p:sp>
    </p:spTree>
    <p:extLst>
      <p:ext uri="{BB962C8B-B14F-4D97-AF65-F5344CB8AC3E}">
        <p14:creationId xmlns:p14="http://schemas.microsoft.com/office/powerpoint/2010/main" val="346903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4</a:t>
            </a:fld>
            <a:endParaRPr lang="en-US" altLang="zh-CN"/>
          </a:p>
        </p:txBody>
      </p:sp>
    </p:spTree>
    <p:extLst>
      <p:ext uri="{BB962C8B-B14F-4D97-AF65-F5344CB8AC3E}">
        <p14:creationId xmlns:p14="http://schemas.microsoft.com/office/powerpoint/2010/main" val="896220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43</a:t>
            </a:fld>
            <a:endParaRPr lang="en-US" altLang="zh-CN"/>
          </a:p>
        </p:txBody>
      </p:sp>
    </p:spTree>
    <p:extLst>
      <p:ext uri="{BB962C8B-B14F-4D97-AF65-F5344CB8AC3E}">
        <p14:creationId xmlns:p14="http://schemas.microsoft.com/office/powerpoint/2010/main" val="406473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6</a:t>
            </a:fld>
            <a:endParaRPr lang="en-US" altLang="zh-CN"/>
          </a:p>
        </p:txBody>
      </p:sp>
    </p:spTree>
    <p:extLst>
      <p:ext uri="{BB962C8B-B14F-4D97-AF65-F5344CB8AC3E}">
        <p14:creationId xmlns:p14="http://schemas.microsoft.com/office/powerpoint/2010/main" val="1506291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7</a:t>
            </a:fld>
            <a:endParaRPr lang="en-US" altLang="zh-CN"/>
          </a:p>
        </p:txBody>
      </p:sp>
    </p:spTree>
    <p:extLst>
      <p:ext uri="{BB962C8B-B14F-4D97-AF65-F5344CB8AC3E}">
        <p14:creationId xmlns:p14="http://schemas.microsoft.com/office/powerpoint/2010/main" val="626740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8</a:t>
            </a:fld>
            <a:endParaRPr lang="en-US" altLang="zh-CN"/>
          </a:p>
        </p:txBody>
      </p:sp>
    </p:spTree>
    <p:extLst>
      <p:ext uri="{BB962C8B-B14F-4D97-AF65-F5344CB8AC3E}">
        <p14:creationId xmlns:p14="http://schemas.microsoft.com/office/powerpoint/2010/main" val="1316895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9</a:t>
            </a:fld>
            <a:endParaRPr lang="en-US" altLang="zh-CN"/>
          </a:p>
        </p:txBody>
      </p:sp>
    </p:spTree>
    <p:extLst>
      <p:ext uri="{BB962C8B-B14F-4D97-AF65-F5344CB8AC3E}">
        <p14:creationId xmlns:p14="http://schemas.microsoft.com/office/powerpoint/2010/main" val="2108079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10</a:t>
            </a:fld>
            <a:endParaRPr lang="en-US" altLang="zh-CN"/>
          </a:p>
        </p:txBody>
      </p:sp>
    </p:spTree>
    <p:extLst>
      <p:ext uri="{BB962C8B-B14F-4D97-AF65-F5344CB8AC3E}">
        <p14:creationId xmlns:p14="http://schemas.microsoft.com/office/powerpoint/2010/main" val="236958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06031B"/>
              </a:solidFill>
              <a:latin typeface="宋体"/>
            </a:endParaRPr>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11</a:t>
            </a:fld>
            <a:endParaRPr lang="en-US" altLang="zh-CN"/>
          </a:p>
        </p:txBody>
      </p:sp>
    </p:spTree>
    <p:extLst>
      <p:ext uri="{BB962C8B-B14F-4D97-AF65-F5344CB8AC3E}">
        <p14:creationId xmlns:p14="http://schemas.microsoft.com/office/powerpoint/2010/main" val="1072946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7CE2DF-0E0A-4814-BD96-04FD0FEA1206}" type="slidenum">
              <a:rPr lang="zh-CN" altLang="en-US" smtClean="0"/>
              <a:pPr/>
              <a:t>12</a:t>
            </a:fld>
            <a:endParaRPr lang="en-US" altLang="zh-CN"/>
          </a:p>
        </p:txBody>
      </p:sp>
    </p:spTree>
    <p:extLst>
      <p:ext uri="{BB962C8B-B14F-4D97-AF65-F5344CB8AC3E}">
        <p14:creationId xmlns:p14="http://schemas.microsoft.com/office/powerpoint/2010/main" val="706727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TextBox 3"/>
          <p:cNvSpPr txBox="1"/>
          <p:nvPr userDrawn="1"/>
        </p:nvSpPr>
        <p:spPr>
          <a:xfrm>
            <a:off x="5143504" y="6286520"/>
            <a:ext cx="3786214" cy="400110"/>
          </a:xfrm>
          <a:prstGeom prst="rect">
            <a:avLst/>
          </a:prstGeom>
          <a:noFill/>
        </p:spPr>
        <p:txBody>
          <a:bodyPr wrap="square" rtlCol="0">
            <a:spAutoFit/>
          </a:bodyPr>
          <a:lstStyle/>
          <a:p>
            <a:r>
              <a:rPr lang="zh-CN" altLang="en-US" dirty="0">
                <a:solidFill>
                  <a:srgbClr val="FF0000"/>
                </a:solidFill>
                <a:latin typeface="华文行楷" pitchFamily="2" charset="-122"/>
                <a:ea typeface="华文行楷" pitchFamily="2" charset="-122"/>
              </a:rPr>
              <a:t>郑州大学计算机与人工智能学院</a:t>
            </a:r>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6563" y="274638"/>
            <a:ext cx="2178050" cy="57356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274638"/>
            <a:ext cx="6383338" cy="57356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Box 3"/>
          <p:cNvSpPr txBox="1"/>
          <p:nvPr userDrawn="1"/>
        </p:nvSpPr>
        <p:spPr>
          <a:xfrm>
            <a:off x="5072066" y="6286520"/>
            <a:ext cx="3786214" cy="400110"/>
          </a:xfrm>
          <a:prstGeom prst="rect">
            <a:avLst/>
          </a:prstGeom>
          <a:noFill/>
        </p:spPr>
        <p:txBody>
          <a:bodyPr wrap="square" rtlCol="0">
            <a:spAutoFit/>
          </a:bodyPr>
          <a:lstStyle/>
          <a:p>
            <a:r>
              <a:rPr lang="zh-CN" altLang="en-US" dirty="0">
                <a:solidFill>
                  <a:srgbClr val="FF0000"/>
                </a:solidFill>
                <a:latin typeface="华文行楷" pitchFamily="2" charset="-122"/>
                <a:ea typeface="华文行楷" pitchFamily="2" charset="-122"/>
              </a:rPr>
              <a:t>郑州大学计算机与人工智能学院</a:t>
            </a:r>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484313"/>
            <a:ext cx="42799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3125" y="1484313"/>
            <a:ext cx="4281488"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5143504" y="6286520"/>
            <a:ext cx="3786214" cy="400110"/>
          </a:xfrm>
          <a:prstGeom prst="rect">
            <a:avLst/>
          </a:prstGeom>
          <a:noFill/>
        </p:spPr>
        <p:txBody>
          <a:bodyPr wrap="square" rtlCol="0">
            <a:spAutoFit/>
          </a:bodyPr>
          <a:lstStyle/>
          <a:p>
            <a:r>
              <a:rPr lang="zh-CN" altLang="en-US" dirty="0">
                <a:solidFill>
                  <a:srgbClr val="FF0000"/>
                </a:solidFill>
                <a:latin typeface="华文行楷" pitchFamily="2" charset="-122"/>
                <a:ea typeface="华文行楷" pitchFamily="2" charset="-122"/>
              </a:rPr>
              <a:t>郑州大学计算机与人工智能学院</a:t>
            </a:r>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48838" name="Rectangle 6"/>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48839" name="Rectangle 7"/>
          <p:cNvSpPr>
            <a:spLocks noGrp="1" noChangeArrowheads="1"/>
          </p:cNvSpPr>
          <p:nvPr>
            <p:ph type="body" idx="1"/>
          </p:nvPr>
        </p:nvSpPr>
        <p:spPr bwMode="auto">
          <a:xfrm>
            <a:off x="250825" y="1484313"/>
            <a:ext cx="8713788" cy="45259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48840" name="Rectangle 8"/>
          <p:cNvSpPr>
            <a:spLocks noChangeArrowheads="1"/>
          </p:cNvSpPr>
          <p:nvPr/>
        </p:nvSpPr>
        <p:spPr bwMode="auto">
          <a:xfrm>
            <a:off x="2987675" y="6308725"/>
            <a:ext cx="2133600" cy="360363"/>
          </a:xfrm>
          <a:prstGeom prst="rect">
            <a:avLst/>
          </a:prstGeom>
          <a:noFill/>
          <a:ln w="9525">
            <a:noFill/>
            <a:miter lim="800000"/>
            <a:headEnd/>
            <a:tailEnd/>
          </a:ln>
          <a:effectLst/>
        </p:spPr>
        <p:txBody>
          <a:bodyPr/>
          <a:lstStyle/>
          <a:p>
            <a:fld id="{A097B2A7-C7AD-4050-8FD0-35D8BE35E22F}" type="slidenum">
              <a:rPr lang="en-US" altLang="zh-CN" sz="1400" b="0">
                <a:solidFill>
                  <a:srgbClr val="FF0000"/>
                </a:solidFill>
              </a:rPr>
              <a:pPr/>
              <a:t>‹#›</a:t>
            </a:fld>
            <a:endParaRPr lang="en-US" altLang="zh-CN" sz="1400" b="0">
              <a:solidFill>
                <a:srgbClr val="FF0000"/>
              </a:solidFill>
            </a:endParaRPr>
          </a:p>
        </p:txBody>
      </p:sp>
      <p:sp>
        <p:nvSpPr>
          <p:cNvPr id="248843" name="Rectangle 11"/>
          <p:cNvSpPr>
            <a:spLocks noChangeArrowheads="1"/>
          </p:cNvSpPr>
          <p:nvPr userDrawn="1"/>
        </p:nvSpPr>
        <p:spPr bwMode="auto">
          <a:xfrm>
            <a:off x="395288" y="6308725"/>
            <a:ext cx="2881312" cy="331788"/>
          </a:xfrm>
          <a:prstGeom prst="rect">
            <a:avLst/>
          </a:prstGeom>
          <a:noFill/>
          <a:ln w="9525">
            <a:noFill/>
            <a:miter lim="800000"/>
            <a:headEnd/>
            <a:tailEnd/>
          </a:ln>
          <a:effectLst/>
        </p:spPr>
        <p:txBody>
          <a:bodyPr/>
          <a:lstStyle/>
          <a:p>
            <a:fld id="{383038F5-E294-400E-984E-872A6F9836FC}" type="datetime3">
              <a:rPr lang="zh-CN" altLang="en-US" sz="1400" b="0">
                <a:solidFill>
                  <a:srgbClr val="FF0000"/>
                </a:solidFill>
              </a:rPr>
              <a:pPr/>
              <a:t>2023年11月22日星期三</a:t>
            </a:fld>
            <a:endParaRPr lang="en-US" altLang="zh-CN" sz="1400" b="0" dirty="0">
              <a:solidFill>
                <a:srgbClr val="FF0000"/>
              </a:solidFill>
            </a:endParaRPr>
          </a:p>
        </p:txBody>
      </p:sp>
    </p:spTree>
  </p:cSld>
  <p:clrMap bg1="dk2" tx1="lt1" bg2="dk1"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p:txStyles>
    <p:titleStyle>
      <a:lvl1pPr algn="l" rtl="0" fontAlgn="base">
        <a:spcBef>
          <a:spcPct val="0"/>
        </a:spcBef>
        <a:spcAft>
          <a:spcPct val="0"/>
        </a:spcAft>
        <a:defRPr sz="4800" b="1">
          <a:solidFill>
            <a:srgbClr val="09031B"/>
          </a:solidFill>
          <a:latin typeface="+mj-lt"/>
          <a:ea typeface="+mj-ea"/>
          <a:cs typeface="+mj-cs"/>
        </a:defRPr>
      </a:lvl1pPr>
      <a:lvl2pPr algn="l" rtl="0" fontAlgn="base">
        <a:spcBef>
          <a:spcPct val="0"/>
        </a:spcBef>
        <a:spcAft>
          <a:spcPct val="0"/>
        </a:spcAft>
        <a:defRPr sz="4800" b="1">
          <a:solidFill>
            <a:srgbClr val="09031B"/>
          </a:solidFill>
          <a:latin typeface="Times New Roman" pitchFamily="18" charset="0"/>
          <a:ea typeface="隶书" pitchFamily="49" charset="-122"/>
        </a:defRPr>
      </a:lvl2pPr>
      <a:lvl3pPr algn="l" rtl="0" fontAlgn="base">
        <a:spcBef>
          <a:spcPct val="0"/>
        </a:spcBef>
        <a:spcAft>
          <a:spcPct val="0"/>
        </a:spcAft>
        <a:defRPr sz="4800" b="1">
          <a:solidFill>
            <a:srgbClr val="09031B"/>
          </a:solidFill>
          <a:latin typeface="Times New Roman" pitchFamily="18" charset="0"/>
          <a:ea typeface="隶书" pitchFamily="49" charset="-122"/>
        </a:defRPr>
      </a:lvl3pPr>
      <a:lvl4pPr algn="l" rtl="0" fontAlgn="base">
        <a:spcBef>
          <a:spcPct val="0"/>
        </a:spcBef>
        <a:spcAft>
          <a:spcPct val="0"/>
        </a:spcAft>
        <a:defRPr sz="4800" b="1">
          <a:solidFill>
            <a:srgbClr val="09031B"/>
          </a:solidFill>
          <a:latin typeface="Times New Roman" pitchFamily="18" charset="0"/>
          <a:ea typeface="隶书" pitchFamily="49" charset="-122"/>
        </a:defRPr>
      </a:lvl4pPr>
      <a:lvl5pPr algn="l" rtl="0" fontAlgn="base">
        <a:spcBef>
          <a:spcPct val="0"/>
        </a:spcBef>
        <a:spcAft>
          <a:spcPct val="0"/>
        </a:spcAft>
        <a:defRPr sz="4800" b="1">
          <a:solidFill>
            <a:srgbClr val="09031B"/>
          </a:solidFill>
          <a:latin typeface="Times New Roman" pitchFamily="18" charset="0"/>
          <a:ea typeface="隶书" pitchFamily="49" charset="-122"/>
        </a:defRPr>
      </a:lvl5pPr>
      <a:lvl6pPr marL="457200" algn="l" rtl="0" fontAlgn="base">
        <a:spcBef>
          <a:spcPct val="0"/>
        </a:spcBef>
        <a:spcAft>
          <a:spcPct val="0"/>
        </a:spcAft>
        <a:defRPr sz="4800" b="1">
          <a:solidFill>
            <a:srgbClr val="09031B"/>
          </a:solidFill>
          <a:latin typeface="Times New Roman" pitchFamily="18" charset="0"/>
          <a:ea typeface="隶书" pitchFamily="49" charset="-122"/>
        </a:defRPr>
      </a:lvl6pPr>
      <a:lvl7pPr marL="914400" algn="l" rtl="0" fontAlgn="base">
        <a:spcBef>
          <a:spcPct val="0"/>
        </a:spcBef>
        <a:spcAft>
          <a:spcPct val="0"/>
        </a:spcAft>
        <a:defRPr sz="4800" b="1">
          <a:solidFill>
            <a:srgbClr val="09031B"/>
          </a:solidFill>
          <a:latin typeface="Times New Roman" pitchFamily="18" charset="0"/>
          <a:ea typeface="隶书" pitchFamily="49" charset="-122"/>
        </a:defRPr>
      </a:lvl7pPr>
      <a:lvl8pPr marL="1371600" algn="l" rtl="0" fontAlgn="base">
        <a:spcBef>
          <a:spcPct val="0"/>
        </a:spcBef>
        <a:spcAft>
          <a:spcPct val="0"/>
        </a:spcAft>
        <a:defRPr sz="4800" b="1">
          <a:solidFill>
            <a:srgbClr val="09031B"/>
          </a:solidFill>
          <a:latin typeface="Times New Roman" pitchFamily="18" charset="0"/>
          <a:ea typeface="隶书" pitchFamily="49" charset="-122"/>
        </a:defRPr>
      </a:lvl8pPr>
      <a:lvl9pPr marL="1828800" algn="l" rtl="0" fontAlgn="base">
        <a:spcBef>
          <a:spcPct val="0"/>
        </a:spcBef>
        <a:spcAft>
          <a:spcPct val="0"/>
        </a:spcAft>
        <a:defRPr sz="4800" b="1">
          <a:solidFill>
            <a:srgbClr val="09031B"/>
          </a:solidFill>
          <a:latin typeface="Times New Roman" pitchFamily="18" charset="0"/>
          <a:ea typeface="隶书" pitchFamily="49" charset="-122"/>
        </a:defRPr>
      </a:lvl9pPr>
    </p:titleStyle>
    <p:bodyStyle>
      <a:lvl1pPr marL="342900" indent="-342900" algn="l" rtl="0" fontAlgn="base">
        <a:spcBef>
          <a:spcPct val="20000"/>
        </a:spcBef>
        <a:spcAft>
          <a:spcPct val="0"/>
        </a:spcAft>
        <a:buClr>
          <a:srgbClr val="09031B"/>
        </a:buClr>
        <a:buFont typeface="Wingdings" pitchFamily="2" charset="2"/>
        <a:buChar char="l"/>
        <a:defRPr sz="2800" b="1">
          <a:solidFill>
            <a:srgbClr val="09031B"/>
          </a:solidFill>
          <a:latin typeface="+mn-lt"/>
          <a:ea typeface="+mn-ea"/>
          <a:cs typeface="+mn-cs"/>
        </a:defRPr>
      </a:lvl1pPr>
      <a:lvl2pPr marL="742950" indent="-285750" algn="l" rtl="0" fontAlgn="base">
        <a:spcBef>
          <a:spcPct val="20000"/>
        </a:spcBef>
        <a:spcAft>
          <a:spcPct val="0"/>
        </a:spcAft>
        <a:buClr>
          <a:srgbClr val="09031B"/>
        </a:buClr>
        <a:buFont typeface="Wingdings" pitchFamily="2" charset="2"/>
        <a:buChar char="l"/>
        <a:defRPr sz="2800" b="1">
          <a:solidFill>
            <a:srgbClr val="09031B"/>
          </a:solidFill>
          <a:latin typeface="+mn-lt"/>
          <a:ea typeface="+mn-ea"/>
        </a:defRPr>
      </a:lvl2pPr>
      <a:lvl3pPr marL="1143000" indent="-228600" algn="l" rtl="0" fontAlgn="base">
        <a:spcBef>
          <a:spcPct val="20000"/>
        </a:spcBef>
        <a:spcAft>
          <a:spcPct val="0"/>
        </a:spcAft>
        <a:buClr>
          <a:srgbClr val="09031B"/>
        </a:buClr>
        <a:buFont typeface="Wingdings" pitchFamily="2" charset="2"/>
        <a:buChar char="l"/>
        <a:defRPr sz="2800" b="1">
          <a:solidFill>
            <a:srgbClr val="09031B"/>
          </a:solidFill>
          <a:latin typeface="+mn-lt"/>
          <a:ea typeface="+mn-ea"/>
        </a:defRPr>
      </a:lvl3pPr>
      <a:lvl4pPr marL="1600200" indent="-228600" algn="l" rtl="0" fontAlgn="base">
        <a:spcBef>
          <a:spcPct val="20000"/>
        </a:spcBef>
        <a:spcAft>
          <a:spcPct val="0"/>
        </a:spcAft>
        <a:buClr>
          <a:srgbClr val="09031B"/>
        </a:buClr>
        <a:buFont typeface="Wingdings" pitchFamily="2" charset="2"/>
        <a:buChar char="l"/>
        <a:defRPr sz="2800" b="1">
          <a:solidFill>
            <a:srgbClr val="09031B"/>
          </a:solidFill>
          <a:latin typeface="+mn-lt"/>
          <a:ea typeface="+mn-ea"/>
        </a:defRPr>
      </a:lvl4pPr>
      <a:lvl5pPr marL="2057400" indent="-228600" algn="l" rtl="0" fontAlgn="base">
        <a:spcBef>
          <a:spcPct val="20000"/>
        </a:spcBef>
        <a:spcAft>
          <a:spcPct val="0"/>
        </a:spcAft>
        <a:buClr>
          <a:srgbClr val="09031B"/>
        </a:buClr>
        <a:buFont typeface="Wingdings" pitchFamily="2" charset="2"/>
        <a:buChar char="l"/>
        <a:defRPr sz="2800" b="1">
          <a:solidFill>
            <a:srgbClr val="09031B"/>
          </a:solidFill>
          <a:latin typeface="+mn-lt"/>
          <a:ea typeface="+mn-ea"/>
        </a:defRPr>
      </a:lvl5pPr>
      <a:lvl6pPr marL="2514600" indent="-228600" algn="l" rtl="0" fontAlgn="base">
        <a:spcBef>
          <a:spcPct val="20000"/>
        </a:spcBef>
        <a:spcAft>
          <a:spcPct val="0"/>
        </a:spcAft>
        <a:buClr>
          <a:srgbClr val="09031B"/>
        </a:buClr>
        <a:buFont typeface="Wingdings" pitchFamily="2" charset="2"/>
        <a:buChar char="l"/>
        <a:defRPr sz="2800" b="1">
          <a:solidFill>
            <a:srgbClr val="09031B"/>
          </a:solidFill>
          <a:latin typeface="+mn-lt"/>
          <a:ea typeface="+mn-ea"/>
        </a:defRPr>
      </a:lvl6pPr>
      <a:lvl7pPr marL="2971800" indent="-228600" algn="l" rtl="0" fontAlgn="base">
        <a:spcBef>
          <a:spcPct val="20000"/>
        </a:spcBef>
        <a:spcAft>
          <a:spcPct val="0"/>
        </a:spcAft>
        <a:buClr>
          <a:srgbClr val="09031B"/>
        </a:buClr>
        <a:buFont typeface="Wingdings" pitchFamily="2" charset="2"/>
        <a:buChar char="l"/>
        <a:defRPr sz="2800" b="1">
          <a:solidFill>
            <a:srgbClr val="09031B"/>
          </a:solidFill>
          <a:latin typeface="+mn-lt"/>
          <a:ea typeface="+mn-ea"/>
        </a:defRPr>
      </a:lvl7pPr>
      <a:lvl8pPr marL="3429000" indent="-228600" algn="l" rtl="0" fontAlgn="base">
        <a:spcBef>
          <a:spcPct val="20000"/>
        </a:spcBef>
        <a:spcAft>
          <a:spcPct val="0"/>
        </a:spcAft>
        <a:buClr>
          <a:srgbClr val="09031B"/>
        </a:buClr>
        <a:buFont typeface="Wingdings" pitchFamily="2" charset="2"/>
        <a:buChar char="l"/>
        <a:defRPr sz="2800" b="1">
          <a:solidFill>
            <a:srgbClr val="09031B"/>
          </a:solidFill>
          <a:latin typeface="+mn-lt"/>
          <a:ea typeface="+mn-ea"/>
        </a:defRPr>
      </a:lvl8pPr>
      <a:lvl9pPr marL="3886200" indent="-228600" algn="l" rtl="0" fontAlgn="base">
        <a:spcBef>
          <a:spcPct val="20000"/>
        </a:spcBef>
        <a:spcAft>
          <a:spcPct val="0"/>
        </a:spcAft>
        <a:buClr>
          <a:srgbClr val="09031B"/>
        </a:buClr>
        <a:buFont typeface="Wingdings" pitchFamily="2" charset="2"/>
        <a:buChar char="l"/>
        <a:defRPr sz="2800" b="1">
          <a:solidFill>
            <a:srgbClr val="09031B"/>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http://blog.chinaunix.net/attachment/201203/18/25434387_1332062416Ynyh.jp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88" name="Text Box 32"/>
          <p:cNvSpPr txBox="1">
            <a:spLocks noChangeArrowheads="1"/>
          </p:cNvSpPr>
          <p:nvPr/>
        </p:nvSpPr>
        <p:spPr bwMode="auto">
          <a:xfrm>
            <a:off x="0" y="692150"/>
            <a:ext cx="9144000" cy="1006475"/>
          </a:xfrm>
          <a:prstGeom prst="rect">
            <a:avLst/>
          </a:prstGeom>
          <a:noFill/>
          <a:ln w="9525">
            <a:noFill/>
            <a:miter lim="800000"/>
            <a:headEnd/>
            <a:tailEnd/>
          </a:ln>
          <a:effectLst/>
        </p:spPr>
        <p:txBody>
          <a:bodyPr>
            <a:spAutoFit/>
          </a:bodyPr>
          <a:lstStyle/>
          <a:p>
            <a:pPr>
              <a:spcBef>
                <a:spcPct val="50000"/>
              </a:spcBef>
            </a:pPr>
            <a:r>
              <a:rPr lang="zh-CN" altLang="en-US" sz="6000" dirty="0">
                <a:ea typeface="隶书" pitchFamily="49" charset="-122"/>
              </a:rPr>
              <a:t>计算科学导论</a:t>
            </a:r>
          </a:p>
        </p:txBody>
      </p:sp>
      <p:sp>
        <p:nvSpPr>
          <p:cNvPr id="45090" name="Text Box 34"/>
          <p:cNvSpPr txBox="1">
            <a:spLocks noChangeArrowheads="1"/>
          </p:cNvSpPr>
          <p:nvPr/>
        </p:nvSpPr>
        <p:spPr bwMode="auto">
          <a:xfrm>
            <a:off x="179388" y="2852738"/>
            <a:ext cx="8642350" cy="2378075"/>
          </a:xfrm>
          <a:prstGeom prst="rect">
            <a:avLst/>
          </a:prstGeom>
          <a:noFill/>
          <a:ln w="9525">
            <a:noFill/>
            <a:miter lim="800000"/>
            <a:headEnd/>
            <a:tailEnd/>
          </a:ln>
          <a:effectLst/>
        </p:spPr>
        <p:txBody>
          <a:bodyPr>
            <a:spAutoFit/>
          </a:bodyPr>
          <a:lstStyle/>
          <a:p>
            <a:pPr>
              <a:spcBef>
                <a:spcPct val="50000"/>
              </a:spcBef>
            </a:pPr>
            <a:r>
              <a:rPr lang="zh-CN" altLang="en-US" sz="6000" dirty="0">
                <a:ea typeface="隶书" pitchFamily="49" charset="-122"/>
              </a:rPr>
              <a:t>吴宾</a:t>
            </a:r>
          </a:p>
          <a:p>
            <a:pPr>
              <a:spcBef>
                <a:spcPct val="50000"/>
              </a:spcBef>
            </a:pPr>
            <a:r>
              <a:rPr lang="en-US" altLang="zh-CN" sz="6000" dirty="0">
                <a:ea typeface="楷体_GB2312" pitchFamily="49" charset="-122"/>
              </a:rPr>
              <a:t>wubin@gs.zzu.edu.cn</a:t>
            </a:r>
            <a:endParaRPr lang="en-US" altLang="zh-CN" sz="2800" dirty="0">
              <a:ea typeface="楷体_GB2312" pitchFamily="49"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08FE0DF-3A77-393F-D12F-68BD96E577BE}"/>
              </a:ext>
            </a:extLst>
          </p:cNvPr>
          <p:cNvSpPr>
            <a:spLocks noGrp="1"/>
          </p:cNvSpPr>
          <p:nvPr/>
        </p:nvSpPr>
        <p:spPr>
          <a:xfrm>
            <a:off x="201463" y="467025"/>
            <a:ext cx="8573710" cy="9416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en-US" altLang="zh-CN" dirty="0"/>
              <a:t>【</a:t>
            </a:r>
            <a:r>
              <a:rPr lang="zh-CN" altLang="en-US" dirty="0"/>
              <a:t>案例</a:t>
            </a:r>
            <a:r>
              <a:rPr lang="en-US" altLang="zh-CN" dirty="0"/>
              <a:t>】</a:t>
            </a:r>
            <a:r>
              <a:rPr lang="zh-CN" altLang="en-US" dirty="0"/>
              <a:t>毕加索画牛的抽象过程。</a:t>
            </a:r>
          </a:p>
        </p:txBody>
      </p:sp>
      <p:pic>
        <p:nvPicPr>
          <p:cNvPr id="6" name="内容占位符 4">
            <a:extLst>
              <a:ext uri="{FF2B5EF4-FFF2-40B4-BE49-F238E27FC236}">
                <a16:creationId xmlns:a16="http://schemas.microsoft.com/office/drawing/2014/main" id="{4644E80D-8A9C-6C5E-1759-F15F055EE86A}"/>
              </a:ext>
            </a:extLst>
          </p:cNvPr>
          <p:cNvPicPr>
            <a:picLocks noGrp="1" noChangeAspect="1"/>
          </p:cNvPicPr>
          <p:nvPr/>
        </p:nvPicPr>
        <p:blipFill>
          <a:blip r:embed="rId3"/>
          <a:stretch>
            <a:fillRect/>
          </a:stretch>
        </p:blipFill>
        <p:spPr>
          <a:xfrm>
            <a:off x="28965" y="2348880"/>
            <a:ext cx="9014656" cy="3528392"/>
          </a:xfrm>
          <a:prstGeom prst="rect">
            <a:avLst/>
          </a:prstGeom>
        </p:spPr>
      </p:pic>
    </p:spTree>
    <p:extLst>
      <p:ext uri="{BB962C8B-B14F-4D97-AF65-F5344CB8AC3E}">
        <p14:creationId xmlns:p14="http://schemas.microsoft.com/office/powerpoint/2010/main" val="368590935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214290"/>
            <a:ext cx="8713788" cy="5795985"/>
          </a:xfrm>
        </p:spPr>
        <p:txBody>
          <a:bodyPr/>
          <a:lstStyle/>
          <a:p>
            <a:r>
              <a:rPr lang="en-US" altLang="en-US" dirty="0" err="1"/>
              <a:t>计算思维</a:t>
            </a:r>
            <a:r>
              <a:rPr lang="zh-CN" altLang="en-US" dirty="0"/>
              <a:t>的本质就是</a:t>
            </a:r>
            <a:r>
              <a:rPr lang="zh-CN" altLang="en-US" dirty="0">
                <a:solidFill>
                  <a:srgbClr val="FF0000"/>
                </a:solidFill>
              </a:rPr>
              <a:t>抽象</a:t>
            </a:r>
            <a:r>
              <a:rPr lang="zh-CN" altLang="en-US" dirty="0"/>
              <a:t>与</a:t>
            </a:r>
            <a:r>
              <a:rPr lang="zh-CN" altLang="en-US" dirty="0">
                <a:solidFill>
                  <a:srgbClr val="FF0000"/>
                </a:solidFill>
              </a:rPr>
              <a:t>自动化</a:t>
            </a:r>
            <a:r>
              <a:rPr lang="zh-CN" altLang="en-US" dirty="0"/>
              <a:t>，即在</a:t>
            </a:r>
            <a:r>
              <a:rPr lang="zh-CN" altLang="en-US" dirty="0">
                <a:solidFill>
                  <a:srgbClr val="FF0000"/>
                </a:solidFill>
              </a:rPr>
              <a:t>不同层面</a:t>
            </a:r>
            <a:r>
              <a:rPr lang="zh-CN" altLang="en-US" dirty="0"/>
              <a:t>进行抽象，以及将这些抽象</a:t>
            </a:r>
            <a:r>
              <a:rPr lang="zh-CN" altLang="en-US" dirty="0">
                <a:latin typeface="宋体"/>
              </a:rPr>
              <a:t>“</a:t>
            </a:r>
            <a:r>
              <a:rPr lang="zh-CN" altLang="en-US" dirty="0"/>
              <a:t>机器化</a:t>
            </a:r>
            <a:r>
              <a:rPr lang="zh-CN" altLang="en-US" dirty="0">
                <a:latin typeface="宋体"/>
              </a:rPr>
              <a:t>”。</a:t>
            </a:r>
            <a:endParaRPr lang="en-US" altLang="zh-CN" dirty="0">
              <a:latin typeface="宋体"/>
            </a:endParaRPr>
          </a:p>
          <a:p>
            <a:r>
              <a:rPr lang="zh-CN" altLang="en-US" dirty="0">
                <a:solidFill>
                  <a:srgbClr val="FF0000"/>
                </a:solidFill>
                <a:latin typeface="宋体"/>
              </a:rPr>
              <a:t>自动化：</a:t>
            </a:r>
            <a:r>
              <a:rPr lang="zh-CN" altLang="en-US" dirty="0">
                <a:solidFill>
                  <a:srgbClr val="06031B"/>
                </a:solidFill>
                <a:latin typeface="宋体"/>
              </a:rPr>
              <a:t>机械地一步一步地自动执行，选择合适的计算机解释执行问题的抽象。</a:t>
            </a:r>
          </a:p>
          <a:p>
            <a:endParaRPr lang="en-US" altLang="zh-CN" dirty="0">
              <a:latin typeface="宋体"/>
            </a:endParaRPr>
          </a:p>
          <a:p>
            <a:endParaRPr lang="zh-CN" altLang="en-US" dirty="0"/>
          </a:p>
        </p:txBody>
      </p:sp>
    </p:spTree>
    <p:extLst>
      <p:ext uri="{BB962C8B-B14F-4D97-AF65-F5344CB8AC3E}">
        <p14:creationId xmlns:p14="http://schemas.microsoft.com/office/powerpoint/2010/main" val="359068303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214290"/>
            <a:ext cx="8713788" cy="5795985"/>
          </a:xfrm>
        </p:spPr>
        <p:txBody>
          <a:bodyPr/>
          <a:lstStyle/>
          <a:p>
            <a:r>
              <a:rPr lang="en-US" altLang="en-US" dirty="0" err="1"/>
              <a:t>计算思维</a:t>
            </a:r>
            <a:r>
              <a:rPr lang="zh-CN" altLang="en-US" dirty="0"/>
              <a:t>的本质就是</a:t>
            </a:r>
            <a:r>
              <a:rPr lang="zh-CN" altLang="en-US" dirty="0">
                <a:solidFill>
                  <a:srgbClr val="FF0000"/>
                </a:solidFill>
              </a:rPr>
              <a:t>抽象</a:t>
            </a:r>
            <a:r>
              <a:rPr lang="zh-CN" altLang="en-US" dirty="0"/>
              <a:t>与</a:t>
            </a:r>
            <a:r>
              <a:rPr lang="zh-CN" altLang="en-US" dirty="0">
                <a:solidFill>
                  <a:srgbClr val="FF0000"/>
                </a:solidFill>
              </a:rPr>
              <a:t>自动化</a:t>
            </a:r>
            <a:r>
              <a:rPr lang="zh-CN" altLang="en-US" dirty="0"/>
              <a:t>，即在</a:t>
            </a:r>
            <a:r>
              <a:rPr lang="zh-CN" altLang="en-US" dirty="0">
                <a:solidFill>
                  <a:srgbClr val="FF0000"/>
                </a:solidFill>
              </a:rPr>
              <a:t>不同层面</a:t>
            </a:r>
            <a:r>
              <a:rPr lang="zh-CN" altLang="en-US" dirty="0"/>
              <a:t>进行抽象，以及将这些抽象</a:t>
            </a:r>
            <a:r>
              <a:rPr lang="zh-CN" altLang="en-US" dirty="0">
                <a:latin typeface="宋体"/>
              </a:rPr>
              <a:t>“</a:t>
            </a:r>
            <a:r>
              <a:rPr lang="zh-CN" altLang="en-US" dirty="0"/>
              <a:t>机器化</a:t>
            </a:r>
            <a:r>
              <a:rPr lang="zh-CN" altLang="en-US" dirty="0">
                <a:latin typeface="宋体"/>
              </a:rPr>
              <a:t>”</a:t>
            </a:r>
            <a:endParaRPr lang="en-US" altLang="zh-CN" dirty="0">
              <a:latin typeface="宋体"/>
            </a:endParaRPr>
          </a:p>
          <a:p>
            <a:r>
              <a:rPr lang="zh-CN" altLang="en-US" dirty="0">
                <a:solidFill>
                  <a:srgbClr val="FF0000"/>
                </a:solidFill>
                <a:latin typeface="宋体"/>
              </a:rPr>
              <a:t>抽象</a:t>
            </a:r>
            <a:r>
              <a:rPr lang="zh-CN" altLang="en-US" dirty="0">
                <a:latin typeface="宋体"/>
              </a:rPr>
              <a:t>：有选择地忽略某些细节，控制系统的复杂性；完全超越物理的时空观，符号化；抽象是在不同的层次上完成的。</a:t>
            </a:r>
            <a:endParaRPr lang="en-US" altLang="zh-CN" dirty="0">
              <a:latin typeface="宋体"/>
            </a:endParaRPr>
          </a:p>
          <a:p>
            <a:r>
              <a:rPr lang="zh-CN" altLang="en-US" dirty="0">
                <a:solidFill>
                  <a:srgbClr val="FF0000"/>
                </a:solidFill>
                <a:latin typeface="宋体"/>
              </a:rPr>
              <a:t>自动化：</a:t>
            </a:r>
            <a:r>
              <a:rPr lang="zh-CN" altLang="en-US" dirty="0">
                <a:solidFill>
                  <a:srgbClr val="06031B"/>
                </a:solidFill>
                <a:latin typeface="宋体"/>
              </a:rPr>
              <a:t>机械地一步一步地自动执行，选择合适的计算机解释执行问题的抽象。</a:t>
            </a:r>
          </a:p>
          <a:p>
            <a:pPr marL="0" indent="0">
              <a:buNone/>
            </a:pPr>
            <a:endParaRPr lang="zh-CN" altLang="en-US" dirty="0">
              <a:latin typeface="宋体"/>
            </a:endParaRPr>
          </a:p>
          <a:p>
            <a:endParaRPr lang="en-US" altLang="zh-CN" dirty="0">
              <a:latin typeface="宋体"/>
            </a:endParaRPr>
          </a:p>
          <a:p>
            <a:endParaRPr lang="zh-CN" altLang="en-US" dirty="0"/>
          </a:p>
        </p:txBody>
      </p:sp>
    </p:spTree>
    <p:extLst>
      <p:ext uri="{BB962C8B-B14F-4D97-AF65-F5344CB8AC3E}">
        <p14:creationId xmlns:p14="http://schemas.microsoft.com/office/powerpoint/2010/main" val="95953868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Text Box 2"/>
          <p:cNvSpPr txBox="1">
            <a:spLocks noChangeArrowheads="1"/>
          </p:cNvSpPr>
          <p:nvPr/>
        </p:nvSpPr>
        <p:spPr bwMode="auto">
          <a:xfrm>
            <a:off x="139700" y="1214423"/>
            <a:ext cx="8805863" cy="5533438"/>
          </a:xfrm>
          <a:prstGeom prst="rect">
            <a:avLst/>
          </a:prstGeom>
          <a:noFill/>
          <a:ln w="9525">
            <a:noFill/>
            <a:miter lim="800000"/>
            <a:headEnd/>
            <a:tailEnd/>
          </a:ln>
          <a:effectLst/>
        </p:spPr>
        <p:txBody>
          <a:bodyPr wrap="square">
            <a:spAutoFit/>
          </a:bodyPr>
          <a:lstStyle/>
          <a:p>
            <a:pPr algn="just">
              <a:lnSpc>
                <a:spcPct val="130000"/>
              </a:lnSpc>
              <a:buClr>
                <a:srgbClr val="FF0000"/>
              </a:buClr>
              <a:buFont typeface="Wingdings" pitchFamily="2" charset="2"/>
              <a:buChar char="n"/>
            </a:pPr>
            <a:r>
              <a:rPr lang="zh-CN" altLang="en-US" sz="2800" dirty="0">
                <a:solidFill>
                  <a:srgbClr val="FF0000"/>
                </a:solidFill>
                <a:latin typeface="+mn-ea"/>
                <a:ea typeface="+mn-ea"/>
              </a:rPr>
              <a:t>计算思维是人类应具备的第三种思维</a:t>
            </a:r>
            <a:endParaRPr lang="en-US" altLang="zh-CN" sz="2800" dirty="0">
              <a:latin typeface="+mn-ea"/>
              <a:ea typeface="+mn-ea"/>
            </a:endParaRPr>
          </a:p>
          <a:p>
            <a:pPr lvl="1" algn="l">
              <a:lnSpc>
                <a:spcPct val="130000"/>
              </a:lnSpc>
              <a:buClr>
                <a:srgbClr val="FF0000"/>
              </a:buClr>
              <a:buFont typeface="Wingdings" pitchFamily="2" charset="2"/>
              <a:buChar char="Ø"/>
            </a:pPr>
            <a:r>
              <a:rPr lang="zh-CN" altLang="en-US" sz="2400" dirty="0">
                <a:solidFill>
                  <a:schemeClr val="accent2"/>
                </a:solidFill>
                <a:latin typeface="+mn-ea"/>
                <a:ea typeface="+mn-ea"/>
              </a:rPr>
              <a:t>实验</a:t>
            </a:r>
            <a:r>
              <a:rPr lang="en-US" altLang="zh-CN" sz="2400" dirty="0">
                <a:solidFill>
                  <a:schemeClr val="accent2"/>
                </a:solidFill>
                <a:latin typeface="+mn-ea"/>
                <a:ea typeface="+mn-ea"/>
              </a:rPr>
              <a:t>/</a:t>
            </a:r>
            <a:r>
              <a:rPr lang="zh-CN" altLang="en-US" sz="2400" dirty="0">
                <a:solidFill>
                  <a:schemeClr val="accent2"/>
                </a:solidFill>
                <a:latin typeface="+mn-ea"/>
                <a:ea typeface="+mn-ea"/>
              </a:rPr>
              <a:t>实证思维</a:t>
            </a:r>
            <a:r>
              <a:rPr lang="en-US" altLang="zh-CN" sz="2400" dirty="0">
                <a:latin typeface="+mn-ea"/>
                <a:ea typeface="+mn-ea"/>
              </a:rPr>
              <a:t>: </a:t>
            </a:r>
            <a:r>
              <a:rPr lang="zh-CN" altLang="en-US" sz="2400" dirty="0">
                <a:latin typeface="+mn-ea"/>
                <a:ea typeface="+mn-ea"/>
              </a:rPr>
              <a:t>实验 </a:t>
            </a:r>
            <a:r>
              <a:rPr lang="zh-CN" altLang="en-US" sz="2400" dirty="0">
                <a:latin typeface="+mn-ea"/>
                <a:ea typeface="+mn-ea"/>
                <a:sym typeface="Wingdings" pitchFamily="2" charset="2"/>
              </a:rPr>
              <a:t> 观察  发现、推断与总结</a:t>
            </a:r>
            <a:r>
              <a:rPr lang="en-US" altLang="zh-CN" sz="2400" dirty="0">
                <a:latin typeface="+mn-ea"/>
                <a:ea typeface="+mn-ea"/>
                <a:sym typeface="Wingdings" pitchFamily="2" charset="2"/>
              </a:rPr>
              <a:t>.  </a:t>
            </a:r>
          </a:p>
          <a:p>
            <a:pPr lvl="1" algn="l">
              <a:lnSpc>
                <a:spcPct val="130000"/>
              </a:lnSpc>
              <a:buClr>
                <a:srgbClr val="FF0000"/>
              </a:buClr>
            </a:pPr>
            <a:r>
              <a:rPr lang="en-US" altLang="zh-CN" sz="2400" dirty="0">
                <a:latin typeface="+mn-ea"/>
                <a:ea typeface="+mn-ea"/>
                <a:sym typeface="Wingdings" pitchFamily="2" charset="2"/>
              </a:rPr>
              <a:t>               ---</a:t>
            </a:r>
            <a:r>
              <a:rPr lang="zh-CN" altLang="en-US" sz="2400" dirty="0">
                <a:latin typeface="+mn-ea"/>
                <a:ea typeface="+mn-ea"/>
                <a:sym typeface="Wingdings" pitchFamily="2" charset="2"/>
              </a:rPr>
              <a:t>观察与归纳</a:t>
            </a:r>
          </a:p>
          <a:p>
            <a:pPr lvl="1" algn="l">
              <a:lnSpc>
                <a:spcPct val="130000"/>
              </a:lnSpc>
              <a:buClr>
                <a:srgbClr val="FF0000"/>
              </a:buClr>
              <a:buFont typeface="Wingdings" pitchFamily="2" charset="2"/>
              <a:buChar char="Ø"/>
            </a:pPr>
            <a:r>
              <a:rPr lang="zh-CN" altLang="en-US" sz="2400" dirty="0">
                <a:solidFill>
                  <a:schemeClr val="accent2"/>
                </a:solidFill>
                <a:latin typeface="+mn-ea"/>
                <a:ea typeface="+mn-ea"/>
              </a:rPr>
              <a:t>理论</a:t>
            </a:r>
            <a:r>
              <a:rPr lang="en-US" altLang="zh-CN" sz="2400" dirty="0">
                <a:solidFill>
                  <a:schemeClr val="accent2"/>
                </a:solidFill>
                <a:latin typeface="+mn-ea"/>
                <a:ea typeface="+mn-ea"/>
              </a:rPr>
              <a:t>/</a:t>
            </a:r>
            <a:r>
              <a:rPr lang="zh-CN" altLang="en-US" sz="2400" dirty="0">
                <a:solidFill>
                  <a:schemeClr val="accent2"/>
                </a:solidFill>
                <a:latin typeface="+mn-ea"/>
                <a:ea typeface="+mn-ea"/>
              </a:rPr>
              <a:t>逻辑思维</a:t>
            </a:r>
            <a:r>
              <a:rPr lang="en-US" altLang="zh-CN" sz="2400" dirty="0">
                <a:latin typeface="+mn-ea"/>
                <a:ea typeface="+mn-ea"/>
              </a:rPr>
              <a:t>: </a:t>
            </a:r>
            <a:r>
              <a:rPr lang="zh-CN" altLang="en-US" sz="2400" dirty="0">
                <a:latin typeface="+mn-ea"/>
                <a:ea typeface="+mn-ea"/>
              </a:rPr>
              <a:t>假设</a:t>
            </a:r>
            <a:r>
              <a:rPr lang="en-US" altLang="zh-CN" sz="2400" dirty="0">
                <a:latin typeface="+mn-ea"/>
                <a:ea typeface="+mn-ea"/>
              </a:rPr>
              <a:t>/</a:t>
            </a:r>
            <a:r>
              <a:rPr lang="zh-CN" altLang="en-US" sz="2400" dirty="0">
                <a:latin typeface="+mn-ea"/>
                <a:ea typeface="+mn-ea"/>
              </a:rPr>
              <a:t>预设 </a:t>
            </a:r>
            <a:r>
              <a:rPr lang="zh-CN" altLang="en-US" sz="2400" dirty="0">
                <a:latin typeface="+mn-ea"/>
                <a:ea typeface="+mn-ea"/>
                <a:sym typeface="Wingdings" pitchFamily="2" charset="2"/>
              </a:rPr>
              <a:t> 定义</a:t>
            </a:r>
            <a:r>
              <a:rPr lang="en-US" altLang="zh-CN" sz="2400" dirty="0">
                <a:latin typeface="+mn-ea"/>
                <a:ea typeface="+mn-ea"/>
                <a:sym typeface="Wingdings" pitchFamily="2" charset="2"/>
              </a:rPr>
              <a:t>/</a:t>
            </a:r>
            <a:r>
              <a:rPr lang="zh-CN" altLang="en-US" sz="2400" dirty="0">
                <a:latin typeface="+mn-ea"/>
                <a:ea typeface="+mn-ea"/>
                <a:sym typeface="Wingdings" pitchFamily="2" charset="2"/>
              </a:rPr>
              <a:t>性质</a:t>
            </a:r>
            <a:r>
              <a:rPr lang="en-US" altLang="zh-CN" sz="2400" dirty="0">
                <a:latin typeface="+mn-ea"/>
                <a:ea typeface="+mn-ea"/>
                <a:sym typeface="Wingdings" pitchFamily="2" charset="2"/>
              </a:rPr>
              <a:t>/</a:t>
            </a:r>
            <a:r>
              <a:rPr lang="zh-CN" altLang="en-US" sz="2400" dirty="0">
                <a:latin typeface="+mn-ea"/>
                <a:ea typeface="+mn-ea"/>
                <a:sym typeface="Wingdings" pitchFamily="2" charset="2"/>
              </a:rPr>
              <a:t>定理  证明</a:t>
            </a:r>
            <a:r>
              <a:rPr lang="en-US" altLang="zh-CN" sz="2400" dirty="0">
                <a:latin typeface="+mn-ea"/>
                <a:ea typeface="+mn-ea"/>
                <a:sym typeface="Wingdings" pitchFamily="2" charset="2"/>
              </a:rPr>
              <a:t>. </a:t>
            </a:r>
          </a:p>
          <a:p>
            <a:pPr lvl="1" algn="l">
              <a:lnSpc>
                <a:spcPct val="130000"/>
              </a:lnSpc>
              <a:buClr>
                <a:srgbClr val="FF0000"/>
              </a:buClr>
            </a:pPr>
            <a:r>
              <a:rPr lang="en-US" altLang="zh-CN" sz="2400" dirty="0">
                <a:latin typeface="+mn-ea"/>
                <a:ea typeface="+mn-ea"/>
                <a:sym typeface="Wingdings" pitchFamily="2" charset="2"/>
              </a:rPr>
              <a:t>               ---</a:t>
            </a:r>
            <a:r>
              <a:rPr lang="zh-CN" altLang="en-US" sz="2400" dirty="0">
                <a:latin typeface="+mn-ea"/>
                <a:ea typeface="+mn-ea"/>
                <a:sym typeface="Wingdings" pitchFamily="2" charset="2"/>
              </a:rPr>
              <a:t>推理和演绎</a:t>
            </a:r>
            <a:endParaRPr lang="zh-CN" altLang="en-US" sz="2400" dirty="0">
              <a:latin typeface="+mn-ea"/>
              <a:ea typeface="+mn-ea"/>
            </a:endParaRPr>
          </a:p>
          <a:p>
            <a:pPr lvl="1" algn="l">
              <a:lnSpc>
                <a:spcPct val="130000"/>
              </a:lnSpc>
              <a:buClr>
                <a:srgbClr val="FF0000"/>
              </a:buClr>
              <a:buFont typeface="Wingdings" pitchFamily="2" charset="2"/>
              <a:buChar char="Ø"/>
            </a:pPr>
            <a:r>
              <a:rPr lang="zh-CN" altLang="en-US" sz="2400" dirty="0">
                <a:solidFill>
                  <a:schemeClr val="accent2"/>
                </a:solidFill>
                <a:latin typeface="+mn-ea"/>
                <a:ea typeface="+mn-ea"/>
              </a:rPr>
              <a:t>计算思维</a:t>
            </a:r>
            <a:r>
              <a:rPr lang="en-US" altLang="zh-CN" sz="2400" dirty="0">
                <a:latin typeface="+mn-ea"/>
                <a:ea typeface="+mn-ea"/>
              </a:rPr>
              <a:t>: </a:t>
            </a:r>
            <a:r>
              <a:rPr lang="zh-CN" altLang="en-US" sz="2400" dirty="0">
                <a:latin typeface="+mn-ea"/>
                <a:ea typeface="+mn-ea"/>
              </a:rPr>
              <a:t>设计</a:t>
            </a:r>
            <a:r>
              <a:rPr lang="en-US" altLang="zh-CN" sz="2400" dirty="0">
                <a:latin typeface="+mn-ea"/>
                <a:ea typeface="+mn-ea"/>
              </a:rPr>
              <a:t>, </a:t>
            </a:r>
            <a:r>
              <a:rPr lang="zh-CN" altLang="en-US" sz="2400" dirty="0">
                <a:latin typeface="+mn-ea"/>
                <a:ea typeface="+mn-ea"/>
              </a:rPr>
              <a:t>构造 与 计算</a:t>
            </a:r>
            <a:r>
              <a:rPr lang="en-US" altLang="zh-CN" sz="2400" dirty="0">
                <a:latin typeface="+mn-ea"/>
                <a:ea typeface="+mn-ea"/>
              </a:rPr>
              <a:t>.  ---</a:t>
            </a:r>
            <a:r>
              <a:rPr lang="zh-CN" altLang="en-US" sz="2400" dirty="0">
                <a:latin typeface="+mn-ea"/>
                <a:ea typeface="+mn-ea"/>
              </a:rPr>
              <a:t>设计与构造</a:t>
            </a:r>
            <a:endParaRPr lang="en-US" altLang="zh-CN" sz="2400" dirty="0">
              <a:latin typeface="+mn-ea"/>
              <a:ea typeface="+mn-ea"/>
            </a:endParaRPr>
          </a:p>
          <a:p>
            <a:pPr marL="342900" lvl="0" indent="-342900" algn="l">
              <a:lnSpc>
                <a:spcPct val="130000"/>
              </a:lnSpc>
              <a:spcBef>
                <a:spcPct val="20000"/>
              </a:spcBef>
              <a:buClr>
                <a:srgbClr val="FF0000"/>
              </a:buClr>
              <a:buFont typeface="Wingdings" pitchFamily="2" charset="2"/>
              <a:buChar char="l"/>
            </a:pPr>
            <a:r>
              <a:rPr lang="zh-CN" altLang="en-US" sz="2400" kern="0" dirty="0">
                <a:latin typeface="Times New Roman"/>
                <a:ea typeface="隶书"/>
              </a:rPr>
              <a:t>计算思维关注的是</a:t>
            </a:r>
            <a:r>
              <a:rPr lang="zh-CN" altLang="en-US" sz="2400" kern="0" dirty="0">
                <a:solidFill>
                  <a:srgbClr val="200B5B"/>
                </a:solidFill>
                <a:latin typeface="Times New Roman"/>
                <a:ea typeface="隶书"/>
              </a:rPr>
              <a:t>人类思维中有关可行性、可构造性和可评价性的部分 </a:t>
            </a:r>
          </a:p>
          <a:p>
            <a:pPr marL="342900" lvl="0" indent="-342900" algn="just">
              <a:lnSpc>
                <a:spcPct val="130000"/>
              </a:lnSpc>
              <a:spcBef>
                <a:spcPct val="20000"/>
              </a:spcBef>
              <a:buClr>
                <a:srgbClr val="FF0000"/>
              </a:buClr>
            </a:pPr>
            <a:r>
              <a:rPr lang="zh-CN" altLang="en-US" sz="2400" kern="0" dirty="0">
                <a:latin typeface="Times New Roman"/>
                <a:ea typeface="隶书"/>
              </a:rPr>
              <a:t>    当前环境下，理论与实验手段在面临大规模数据的情况下，不可避免地要用计算手段来辅助进行。</a:t>
            </a:r>
            <a:endParaRPr lang="en-US" altLang="zh-CN" sz="2400" kern="0" dirty="0">
              <a:latin typeface="Times New Roman"/>
              <a:ea typeface="隶书"/>
            </a:endParaRPr>
          </a:p>
          <a:p>
            <a:pPr lvl="1" algn="l">
              <a:lnSpc>
                <a:spcPct val="130000"/>
              </a:lnSpc>
              <a:buClr>
                <a:srgbClr val="FF0000"/>
              </a:buClr>
            </a:pPr>
            <a:endParaRPr lang="zh-CN" altLang="en-US" sz="2400" dirty="0">
              <a:latin typeface="+mn-ea"/>
              <a:ea typeface="+mn-ea"/>
            </a:endParaRPr>
          </a:p>
        </p:txBody>
      </p:sp>
      <p:sp>
        <p:nvSpPr>
          <p:cNvPr id="1618947" name="Text Box 3"/>
          <p:cNvSpPr txBox="1">
            <a:spLocks noChangeArrowheads="1"/>
          </p:cNvSpPr>
          <p:nvPr/>
        </p:nvSpPr>
        <p:spPr bwMode="auto">
          <a:xfrm>
            <a:off x="1785918" y="571480"/>
            <a:ext cx="4586512" cy="646331"/>
          </a:xfrm>
          <a:prstGeom prst="rect">
            <a:avLst/>
          </a:prstGeom>
          <a:noFill/>
          <a:ln w="9525">
            <a:noFill/>
            <a:miter lim="800000"/>
            <a:headEnd/>
            <a:tailEnd/>
          </a:ln>
          <a:effectLst/>
        </p:spPr>
        <p:txBody>
          <a:bodyPr wrap="none">
            <a:spAutoFit/>
          </a:bodyPr>
          <a:lstStyle/>
          <a:p>
            <a:r>
              <a:rPr lang="zh-CN" altLang="en-US" sz="3600" dirty="0">
                <a:latin typeface="+mn-ea"/>
                <a:ea typeface="+mn-ea"/>
              </a:rPr>
              <a:t>国内学者</a:t>
            </a:r>
            <a:r>
              <a:rPr lang="en-US" altLang="zh-CN" sz="3600" dirty="0">
                <a:latin typeface="+mn-ea"/>
                <a:ea typeface="+mn-ea"/>
              </a:rPr>
              <a:t>/</a:t>
            </a:r>
            <a:r>
              <a:rPr lang="zh-CN" altLang="en-US" sz="3600" dirty="0">
                <a:latin typeface="+mn-ea"/>
                <a:ea typeface="+mn-ea"/>
              </a:rPr>
              <a:t>专家的观点</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18946">
                                            <p:txEl>
                                              <p:pRg st="1" end="1"/>
                                            </p:txEl>
                                          </p:spTgt>
                                        </p:tgtEl>
                                        <p:attrNameLst>
                                          <p:attrName>style.visibility</p:attrName>
                                        </p:attrNameLst>
                                      </p:cBhvr>
                                      <p:to>
                                        <p:strVal val="visible"/>
                                      </p:to>
                                    </p:set>
                                    <p:anim calcmode="lin" valueType="num">
                                      <p:cBhvr additive="base">
                                        <p:cTn id="7" dur="500" fill="hold"/>
                                        <p:tgtEl>
                                          <p:spTgt spid="161894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89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18946">
                                            <p:txEl>
                                              <p:pRg st="2" end="2"/>
                                            </p:txEl>
                                          </p:spTgt>
                                        </p:tgtEl>
                                        <p:attrNameLst>
                                          <p:attrName>style.visibility</p:attrName>
                                        </p:attrNameLst>
                                      </p:cBhvr>
                                      <p:to>
                                        <p:strVal val="visible"/>
                                      </p:to>
                                    </p:set>
                                    <p:anim calcmode="lin" valueType="num">
                                      <p:cBhvr additive="base">
                                        <p:cTn id="13" dur="500" fill="hold"/>
                                        <p:tgtEl>
                                          <p:spTgt spid="16189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1894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18946">
                                            <p:txEl>
                                              <p:pRg st="3" end="3"/>
                                            </p:txEl>
                                          </p:spTgt>
                                        </p:tgtEl>
                                        <p:attrNameLst>
                                          <p:attrName>style.visibility</p:attrName>
                                        </p:attrNameLst>
                                      </p:cBhvr>
                                      <p:to>
                                        <p:strVal val="visible"/>
                                      </p:to>
                                    </p:set>
                                    <p:anim calcmode="lin" valueType="num">
                                      <p:cBhvr additive="base">
                                        <p:cTn id="17" dur="500" fill="hold"/>
                                        <p:tgtEl>
                                          <p:spTgt spid="161894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18946">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18946">
                                            <p:txEl>
                                              <p:pRg st="4" end="4"/>
                                            </p:txEl>
                                          </p:spTgt>
                                        </p:tgtEl>
                                        <p:attrNameLst>
                                          <p:attrName>style.visibility</p:attrName>
                                        </p:attrNameLst>
                                      </p:cBhvr>
                                      <p:to>
                                        <p:strVal val="visible"/>
                                      </p:to>
                                    </p:set>
                                    <p:anim calcmode="lin" valueType="num">
                                      <p:cBhvr additive="base">
                                        <p:cTn id="21" dur="500" fill="hold"/>
                                        <p:tgtEl>
                                          <p:spTgt spid="161894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18946">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18946">
                                            <p:txEl>
                                              <p:pRg st="5" end="5"/>
                                            </p:txEl>
                                          </p:spTgt>
                                        </p:tgtEl>
                                        <p:attrNameLst>
                                          <p:attrName>style.visibility</p:attrName>
                                        </p:attrNameLst>
                                      </p:cBhvr>
                                      <p:to>
                                        <p:strVal val="visible"/>
                                      </p:to>
                                    </p:set>
                                    <p:anim calcmode="lin" valueType="num">
                                      <p:cBhvr additive="base">
                                        <p:cTn id="25" dur="500" fill="hold"/>
                                        <p:tgtEl>
                                          <p:spTgt spid="161894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18946">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18946">
                                            <p:txEl>
                                              <p:pRg st="6" end="6"/>
                                            </p:txEl>
                                          </p:spTgt>
                                        </p:tgtEl>
                                        <p:attrNameLst>
                                          <p:attrName>style.visibility</p:attrName>
                                        </p:attrNameLst>
                                      </p:cBhvr>
                                      <p:to>
                                        <p:strVal val="visible"/>
                                      </p:to>
                                    </p:set>
                                    <p:anim calcmode="lin" valueType="num">
                                      <p:cBhvr additive="base">
                                        <p:cTn id="29" dur="500" fill="hold"/>
                                        <p:tgtEl>
                                          <p:spTgt spid="161894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18946">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18946">
                                            <p:txEl>
                                              <p:pRg st="7" end="7"/>
                                            </p:txEl>
                                          </p:spTgt>
                                        </p:tgtEl>
                                        <p:attrNameLst>
                                          <p:attrName>style.visibility</p:attrName>
                                        </p:attrNameLst>
                                      </p:cBhvr>
                                      <p:to>
                                        <p:strVal val="visible"/>
                                      </p:to>
                                    </p:set>
                                    <p:anim calcmode="lin" valueType="num">
                                      <p:cBhvr additive="base">
                                        <p:cTn id="33" dur="500" fill="hold"/>
                                        <p:tgtEl>
                                          <p:spTgt spid="1618946">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189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939784"/>
          </a:xfrm>
        </p:spPr>
        <p:txBody>
          <a:bodyPr/>
          <a:lstStyle/>
          <a:p>
            <a:r>
              <a:rPr lang="zh-CN" altLang="en-US" dirty="0"/>
              <a:t>      计算思维的特征</a:t>
            </a:r>
          </a:p>
        </p:txBody>
      </p:sp>
      <p:sp>
        <p:nvSpPr>
          <p:cNvPr id="3" name="内容占位符 2"/>
          <p:cNvSpPr>
            <a:spLocks noGrp="1"/>
          </p:cNvSpPr>
          <p:nvPr>
            <p:ph idx="1"/>
          </p:nvPr>
        </p:nvSpPr>
        <p:spPr>
          <a:xfrm>
            <a:off x="250825" y="1142985"/>
            <a:ext cx="8713788" cy="4867290"/>
          </a:xfrm>
        </p:spPr>
        <p:txBody>
          <a:bodyPr/>
          <a:lstStyle/>
          <a:p>
            <a:r>
              <a:rPr lang="zh-CN" altLang="en-US" dirty="0">
                <a:solidFill>
                  <a:srgbClr val="2915BB"/>
                </a:solidFill>
              </a:rPr>
              <a:t>计算思维是人的思维</a:t>
            </a:r>
            <a:r>
              <a:rPr lang="zh-CN" altLang="en-US" dirty="0"/>
              <a:t>，</a:t>
            </a:r>
            <a:r>
              <a:rPr lang="zh-CN" altLang="en-US" dirty="0">
                <a:solidFill>
                  <a:srgbClr val="2915BB"/>
                </a:solidFill>
              </a:rPr>
              <a:t>而非机器的思维</a:t>
            </a:r>
            <a:endParaRPr lang="en-US" altLang="zh-CN" dirty="0">
              <a:solidFill>
                <a:srgbClr val="2915BB"/>
              </a:solidFill>
            </a:endParaRPr>
          </a:p>
          <a:p>
            <a:pPr lvl="1">
              <a:buFont typeface="Wingdings" pitchFamily="2" charset="2"/>
              <a:buChar char="Ø"/>
            </a:pPr>
            <a:r>
              <a:rPr lang="zh-CN" altLang="en-US" sz="2000" dirty="0"/>
              <a:t>是求解问题的途径。</a:t>
            </a:r>
            <a:r>
              <a:rPr lang="en-US" altLang="zh-CN" sz="2000" dirty="0" err="1"/>
              <a:t>AlphaGo</a:t>
            </a:r>
            <a:r>
              <a:rPr lang="zh-CN" altLang="en-US" sz="2000" dirty="0"/>
              <a:t>战胜围棋大师，不是机器具有的思维，而是人类赋予了机器“人的思维”，及计算机帮人类解决问题</a:t>
            </a:r>
            <a:endParaRPr lang="en-US" altLang="zh-CN" sz="2000" dirty="0"/>
          </a:p>
          <a:p>
            <a:r>
              <a:rPr lang="zh-CN" altLang="en-US" dirty="0">
                <a:solidFill>
                  <a:srgbClr val="2915BB"/>
                </a:solidFill>
              </a:rPr>
              <a:t>计算思维是能力</a:t>
            </a:r>
            <a:r>
              <a:rPr lang="zh-CN" altLang="en-US" dirty="0"/>
              <a:t>，</a:t>
            </a:r>
            <a:r>
              <a:rPr lang="zh-CN" altLang="en-US" dirty="0">
                <a:solidFill>
                  <a:srgbClr val="2915BB"/>
                </a:solidFill>
              </a:rPr>
              <a:t>而非技能（区分</a:t>
            </a:r>
            <a:r>
              <a:rPr lang="zh-CN" altLang="en-US" dirty="0">
                <a:solidFill>
                  <a:srgbClr val="FF0000"/>
                </a:solidFill>
              </a:rPr>
              <a:t>能力与技能</a:t>
            </a:r>
            <a:r>
              <a:rPr lang="zh-CN" altLang="en-US" dirty="0">
                <a:solidFill>
                  <a:srgbClr val="2915BB"/>
                </a:solidFill>
              </a:rPr>
              <a:t>）</a:t>
            </a:r>
            <a:endParaRPr lang="en-US" altLang="zh-CN" dirty="0">
              <a:solidFill>
                <a:srgbClr val="2915BB"/>
              </a:solidFill>
            </a:endParaRPr>
          </a:p>
          <a:p>
            <a:pPr lvl="1">
              <a:buFont typeface="Wingdings" pitchFamily="2" charset="2"/>
              <a:buChar char="Ø"/>
            </a:pPr>
            <a:r>
              <a:rPr lang="zh-CN" altLang="en-US" sz="2400" dirty="0"/>
              <a:t>是分析问题和解决问题的能力，不是学习一种软件</a:t>
            </a:r>
            <a:endParaRPr lang="en-US" altLang="zh-CN" sz="2400" dirty="0"/>
          </a:p>
          <a:p>
            <a:r>
              <a:rPr lang="zh-CN" altLang="en-US" dirty="0">
                <a:solidFill>
                  <a:srgbClr val="2915BB"/>
                </a:solidFill>
              </a:rPr>
              <a:t>计算思维是概念化，而非程序化</a:t>
            </a:r>
            <a:endParaRPr lang="en-US" altLang="zh-CN" dirty="0">
              <a:solidFill>
                <a:srgbClr val="2915BB"/>
              </a:solidFill>
            </a:endParaRPr>
          </a:p>
          <a:p>
            <a:pPr lvl="1">
              <a:buFont typeface="Wingdings" pitchFamily="2" charset="2"/>
              <a:buChar char="Ø"/>
            </a:pPr>
            <a:r>
              <a:rPr lang="zh-CN" altLang="en-US" sz="2400" dirty="0"/>
              <a:t>计算思维的重点是算法设计，即解决问题的方法和步骤，不是具体编程。这就需要在多个层次上抽象</a:t>
            </a:r>
            <a:endParaRPr lang="en-US" altLang="zh-CN" sz="2400" dirty="0"/>
          </a:p>
          <a:p>
            <a:r>
              <a:rPr lang="zh-CN" altLang="en-US" dirty="0">
                <a:solidFill>
                  <a:srgbClr val="2915BB"/>
                </a:solidFill>
              </a:rPr>
              <a:t>计算思维是一种思想</a:t>
            </a:r>
            <a:endParaRPr lang="en-US" altLang="zh-CN" dirty="0">
              <a:solidFill>
                <a:srgbClr val="2915BB"/>
              </a:solidFill>
            </a:endParaRPr>
          </a:p>
          <a:p>
            <a:pPr lvl="1">
              <a:buFont typeface="Wingdings" pitchFamily="2" charset="2"/>
              <a:buChar char="Ø"/>
            </a:pPr>
            <a:r>
              <a:rPr lang="zh-CN" altLang="en-US" sz="2400" dirty="0"/>
              <a:t>体现在解决问题、管理日常生活、与他人交流和互动的与计算有关的思想</a:t>
            </a:r>
            <a:endParaRPr lang="en-US" altLang="zh-CN" sz="2400" dirty="0"/>
          </a:p>
          <a:p>
            <a:endParaRPr lang="en-US" altLang="zh-CN" dirty="0"/>
          </a:p>
          <a:p>
            <a:endParaRPr lang="zh-CN" altLang="en-US"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0450" name="Picture 2" descr="TreePicture"/>
          <p:cNvPicPr>
            <a:picLocks noChangeAspect="1" noChangeArrowheads="1"/>
          </p:cNvPicPr>
          <p:nvPr/>
        </p:nvPicPr>
        <p:blipFill>
          <a:blip r:embed="rId3"/>
          <a:srcRect/>
          <a:stretch>
            <a:fillRect/>
          </a:stretch>
        </p:blipFill>
        <p:spPr bwMode="auto">
          <a:xfrm>
            <a:off x="285720" y="642919"/>
            <a:ext cx="8601075" cy="5572163"/>
          </a:xfrm>
          <a:prstGeom prst="rect">
            <a:avLst/>
          </a:prstGeom>
          <a:noFill/>
        </p:spPr>
      </p:pic>
      <p:pic>
        <p:nvPicPr>
          <p:cNvPr id="1640451" name="Picture 3" descr="20121226双线式树"/>
          <p:cNvPicPr>
            <a:picLocks noChangeAspect="1" noChangeArrowheads="1"/>
          </p:cNvPicPr>
          <p:nvPr/>
        </p:nvPicPr>
        <p:blipFill>
          <a:blip r:embed="rId4"/>
          <a:srcRect/>
          <a:stretch>
            <a:fillRect/>
          </a:stretch>
        </p:blipFill>
        <p:spPr bwMode="auto">
          <a:xfrm>
            <a:off x="425450" y="1860550"/>
            <a:ext cx="8293100" cy="3640152"/>
          </a:xfrm>
          <a:prstGeom prst="rect">
            <a:avLst/>
          </a:prstGeom>
          <a:noFill/>
        </p:spPr>
      </p:pic>
      <p:sp>
        <p:nvSpPr>
          <p:cNvPr id="1640452" name="Line 4"/>
          <p:cNvSpPr>
            <a:spLocks noChangeShapeType="1"/>
          </p:cNvSpPr>
          <p:nvPr/>
        </p:nvSpPr>
        <p:spPr bwMode="auto">
          <a:xfrm>
            <a:off x="558800" y="5334000"/>
            <a:ext cx="7981950" cy="0"/>
          </a:xfrm>
          <a:prstGeom prst="line">
            <a:avLst/>
          </a:prstGeom>
          <a:noFill/>
          <a:ln w="38100">
            <a:solidFill>
              <a:srgbClr val="FF0000"/>
            </a:solidFill>
            <a:round/>
            <a:headEnd/>
            <a:tailEnd/>
          </a:ln>
          <a:effectLst/>
        </p:spPr>
        <p:txBody>
          <a:bodyPr/>
          <a:lstStyle/>
          <a:p>
            <a:endParaRPr lang="zh-CN" altLang="en-US"/>
          </a:p>
        </p:txBody>
      </p:sp>
      <p:grpSp>
        <p:nvGrpSpPr>
          <p:cNvPr id="6" name="Group 5"/>
          <p:cNvGrpSpPr>
            <a:grpSpLocks/>
          </p:cNvGrpSpPr>
          <p:nvPr/>
        </p:nvGrpSpPr>
        <p:grpSpPr bwMode="auto">
          <a:xfrm>
            <a:off x="5214942" y="5500702"/>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dirty="0">
                  <a:solidFill>
                    <a:srgbClr val="FFFFFF"/>
                  </a:solidFill>
                  <a:effectLst>
                    <a:outerShdw blurRad="38100" dist="38100" dir="2700000" algn="tl">
                      <a:srgbClr val="C0C0C0"/>
                    </a:outerShdw>
                  </a:effectLst>
                  <a:latin typeface="宋体" charset="-122"/>
                  <a:ea typeface="华文中宋" pitchFamily="2" charset="-122"/>
                </a:rPr>
                <a:t>递归</a:t>
              </a:r>
            </a:p>
          </p:txBody>
        </p:sp>
      </p:grpSp>
      <p:grpSp>
        <p:nvGrpSpPr>
          <p:cNvPr id="7" name="Group 9"/>
          <p:cNvGrpSpPr>
            <a:grpSpLocks/>
          </p:cNvGrpSpPr>
          <p:nvPr/>
        </p:nvGrpSpPr>
        <p:grpSpPr bwMode="auto">
          <a:xfrm>
            <a:off x="4143372" y="5500702"/>
            <a:ext cx="912812" cy="855662"/>
            <a:chOff x="2536" y="3486"/>
            <a:chExt cx="575" cy="539"/>
          </a:xfrm>
        </p:grpSpPr>
        <p:sp>
          <p:nvSpPr>
            <p:cNvPr id="14"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5"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5"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dirty="0">
                  <a:solidFill>
                    <a:srgbClr val="FFFFFF"/>
                  </a:solidFill>
                  <a:effectLst>
                    <a:outerShdw blurRad="38100" dist="38100" dir="2700000" algn="tl">
                      <a:srgbClr val="C0C0C0"/>
                    </a:outerShdw>
                  </a:effectLst>
                  <a:latin typeface="宋体" charset="-122"/>
                  <a:ea typeface="华文中宋" pitchFamily="2" charset="-122"/>
                </a:rPr>
                <a:t>程序</a:t>
              </a:r>
            </a:p>
          </p:txBody>
        </p:sp>
      </p:grpSp>
      <p:grpSp>
        <p:nvGrpSpPr>
          <p:cNvPr id="8" name="Group 13"/>
          <p:cNvGrpSpPr>
            <a:grpSpLocks/>
          </p:cNvGrpSpPr>
          <p:nvPr/>
        </p:nvGrpSpPr>
        <p:grpSpPr bwMode="auto">
          <a:xfrm>
            <a:off x="3000364" y="5500702"/>
            <a:ext cx="912813" cy="855662"/>
            <a:chOff x="2380" y="1784"/>
            <a:chExt cx="1065" cy="965"/>
          </a:xfrm>
        </p:grpSpPr>
        <p:sp>
          <p:nvSpPr>
            <p:cNvPr id="2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1"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6" name="Text Box 84"/>
            <p:cNvSpPr txBox="1">
              <a:spLocks noChangeArrowheads="1"/>
            </p:cNvSpPr>
            <p:nvPr/>
          </p:nvSpPr>
          <p:spPr bwMode="auto">
            <a:xfrm>
              <a:off x="2471" y="2033"/>
              <a:ext cx="883" cy="417"/>
            </a:xfrm>
            <a:prstGeom prst="rect">
              <a:avLst/>
            </a:prstGeom>
            <a:noFill/>
            <a:ln>
              <a:noFill/>
            </a:ln>
            <a:extLst>
              <a:ext uri="{909E8E84-426E-40dd-AFC4-6F175D3DCCD1}"/>
              <a:ext uri="{91240B29-F687-4f45-9708-019B960494DF}"/>
            </a:extLst>
          </p:spPr>
          <p:txBody>
            <a:bodyPr wrap="square">
              <a:spAutoFit/>
            </a:bodyPr>
            <a:lstStyle/>
            <a:p>
              <a:pPr algn="ctr">
                <a:spcBef>
                  <a:spcPct val="35000"/>
                </a:spcBef>
              </a:pPr>
              <a:r>
                <a:rPr kumimoji="0" lang="en-US" altLang="zh-CN" sz="1800" b="0" dirty="0">
                  <a:solidFill>
                    <a:srgbClr val="FFFFFF"/>
                  </a:solidFill>
                  <a:effectLst>
                    <a:outerShdw blurRad="38100" dist="38100" dir="2700000" algn="tl">
                      <a:srgbClr val="C0C0C0"/>
                    </a:outerShdw>
                  </a:effectLst>
                  <a:latin typeface="宋体" charset="-122"/>
                  <a:ea typeface="华文中宋" pitchFamily="2" charset="-122"/>
                </a:rPr>
                <a:t>0</a:t>
              </a:r>
              <a:r>
                <a:rPr kumimoji="0" lang="zh-CN" altLang="en-US" sz="1800" b="0" dirty="0">
                  <a:solidFill>
                    <a:srgbClr val="FFFFFF"/>
                  </a:solidFill>
                  <a:effectLst>
                    <a:outerShdw blurRad="38100" dist="38100" dir="2700000" algn="tl">
                      <a:srgbClr val="C0C0C0"/>
                    </a:outerShdw>
                  </a:effectLst>
                  <a:latin typeface="宋体" charset="-122"/>
                  <a:ea typeface="华文中宋" pitchFamily="2" charset="-122"/>
                </a:rPr>
                <a:t>和</a:t>
              </a:r>
              <a:r>
                <a:rPr kumimoji="0" lang="en-US" altLang="zh-CN" sz="1800" b="0" dirty="0">
                  <a:solidFill>
                    <a:srgbClr val="FFFFFF"/>
                  </a:solidFill>
                  <a:effectLst>
                    <a:outerShdw blurRad="38100" dist="38100" dir="2700000" algn="tl">
                      <a:srgbClr val="C0C0C0"/>
                    </a:outerShdw>
                  </a:effectLst>
                  <a:latin typeface="宋体" charset="-122"/>
                  <a:ea typeface="华文中宋" pitchFamily="2" charset="-122"/>
                </a:rPr>
                <a:t>1</a:t>
              </a:r>
            </a:p>
          </p:txBody>
        </p:sp>
      </p:grpSp>
      <p:sp>
        <p:nvSpPr>
          <p:cNvPr id="1640465" name="Text Box 16"/>
          <p:cNvSpPr txBox="1">
            <a:spLocks noChangeArrowheads="1"/>
          </p:cNvSpPr>
          <p:nvPr/>
        </p:nvSpPr>
        <p:spPr bwMode="auto">
          <a:xfrm>
            <a:off x="163513" y="0"/>
            <a:ext cx="7623197" cy="830997"/>
          </a:xfrm>
          <a:prstGeom prst="rect">
            <a:avLst/>
          </a:prstGeom>
          <a:noFill/>
          <a:ln w="9525">
            <a:noFill/>
            <a:miter lim="800000"/>
            <a:headEnd/>
            <a:tailEnd/>
          </a:ln>
        </p:spPr>
        <p:txBody>
          <a:bodyPr wrap="square">
            <a:spAutoFit/>
          </a:bodyPr>
          <a:lstStyle/>
          <a:p>
            <a:pPr>
              <a:lnSpc>
                <a:spcPct val="120000"/>
              </a:lnSpc>
            </a:pPr>
            <a:r>
              <a:rPr lang="en-US" altLang="zh-CN" sz="2000" dirty="0">
                <a:solidFill>
                  <a:schemeClr val="bg1"/>
                </a:solidFill>
                <a:ea typeface="华文中宋" pitchFamily="2" charset="-122"/>
              </a:rPr>
              <a:t>3. </a:t>
            </a:r>
            <a:r>
              <a:rPr lang="zh-CN" altLang="en-US" sz="2000" dirty="0">
                <a:solidFill>
                  <a:schemeClr val="bg1"/>
                </a:solidFill>
                <a:ea typeface="华文中宋" pitchFamily="2" charset="-122"/>
              </a:rPr>
              <a:t>计算思维的基础</a:t>
            </a:r>
            <a:endParaRPr lang="en-US" altLang="zh-CN" sz="2000" dirty="0">
              <a:solidFill>
                <a:schemeClr val="bg1"/>
              </a:solidFill>
              <a:ea typeface="华文中宋" pitchFamily="2" charset="-122"/>
            </a:endParaRPr>
          </a:p>
          <a:p>
            <a:pPr>
              <a:lnSpc>
                <a:spcPct val="120000"/>
              </a:lnSpc>
            </a:pPr>
            <a:r>
              <a:rPr kumimoji="0" lang="en-US" altLang="zh-CN" sz="2000" dirty="0">
                <a:solidFill>
                  <a:schemeClr val="bg1"/>
                </a:solidFill>
                <a:ea typeface="华文中宋" pitchFamily="2" charset="-122"/>
              </a:rPr>
              <a:t>(1)</a:t>
            </a:r>
            <a:r>
              <a:rPr lang="en-US" altLang="zh-CN" sz="2000" dirty="0">
                <a:solidFill>
                  <a:schemeClr val="bg1"/>
                </a:solidFill>
                <a:ea typeface="华文中宋" pitchFamily="2" charset="-122"/>
              </a:rPr>
              <a:t> </a:t>
            </a:r>
            <a:r>
              <a:rPr lang="zh-CN" altLang="en-US" sz="2000" dirty="0">
                <a:solidFill>
                  <a:schemeClr val="bg1"/>
                </a:solidFill>
                <a:ea typeface="华文中宋" pitchFamily="2" charset="-122"/>
              </a:rPr>
              <a:t>奠基性的计算思维有哪些</a:t>
            </a:r>
            <a:r>
              <a:rPr lang="en-US" altLang="zh-CN" sz="2000" dirty="0">
                <a:solidFill>
                  <a:schemeClr val="bg1"/>
                </a:solidFill>
                <a:ea typeface="华文中宋" pitchFamily="2" charset="-122"/>
              </a:rPr>
              <a:t>?</a:t>
            </a:r>
          </a:p>
        </p:txBody>
      </p:sp>
      <p:sp>
        <p:nvSpPr>
          <p:cNvPr id="1640466" name="Text Box 18"/>
          <p:cNvSpPr txBox="1">
            <a:spLocks noChangeArrowheads="1"/>
          </p:cNvSpPr>
          <p:nvPr/>
        </p:nvSpPr>
        <p:spPr bwMode="auto">
          <a:xfrm>
            <a:off x="209550" y="996950"/>
            <a:ext cx="6584950" cy="457200"/>
          </a:xfrm>
          <a:prstGeom prst="rect">
            <a:avLst/>
          </a:prstGeom>
          <a:noFill/>
          <a:ln w="9525">
            <a:noFill/>
            <a:miter lim="800000"/>
            <a:headEnd/>
            <a:tailEnd/>
          </a:ln>
          <a:effectLst/>
        </p:spPr>
        <p:txBody>
          <a:bodyPr wrap="none">
            <a:spAutoFit/>
          </a:bodyPr>
          <a:lstStyle/>
          <a:p>
            <a:r>
              <a:rPr lang="zh-CN" altLang="en-US" sz="2400" dirty="0">
                <a:ea typeface="华文中宋" pitchFamily="2" charset="-122"/>
              </a:rPr>
              <a:t>计算之树的第一个维度</a:t>
            </a:r>
            <a:r>
              <a:rPr lang="en-US" altLang="zh-CN" sz="2400" dirty="0">
                <a:latin typeface="华文中宋"/>
                <a:ea typeface="华文中宋" pitchFamily="2" charset="-122"/>
              </a:rPr>
              <a:t>—</a:t>
            </a:r>
            <a:r>
              <a:rPr lang="zh-CN" altLang="en-US" sz="2400" dirty="0">
                <a:ea typeface="华文中宋" pitchFamily="2" charset="-122"/>
              </a:rPr>
              <a:t>计算技术的奠基性思维</a:t>
            </a:r>
            <a:endParaRPr lang="en-US" altLang="zh-CN" sz="2400" dirty="0">
              <a:ea typeface="华文中宋" pitchFamily="2"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1474" name="Picture 2" descr="TreePicture"/>
          <p:cNvPicPr>
            <a:picLocks noChangeAspect="1" noChangeArrowheads="1"/>
          </p:cNvPicPr>
          <p:nvPr/>
        </p:nvPicPr>
        <p:blipFill>
          <a:blip r:embed="rId3"/>
          <a:srcRect/>
          <a:stretch>
            <a:fillRect/>
          </a:stretch>
        </p:blipFill>
        <p:spPr bwMode="auto">
          <a:xfrm>
            <a:off x="277813" y="1020763"/>
            <a:ext cx="8601075" cy="5837237"/>
          </a:xfrm>
          <a:prstGeom prst="rect">
            <a:avLst/>
          </a:prstGeom>
          <a:noFill/>
        </p:spPr>
      </p:pic>
      <p:sp>
        <p:nvSpPr>
          <p:cNvPr id="1641476" name="Line 4"/>
          <p:cNvSpPr>
            <a:spLocks noChangeShapeType="1"/>
          </p:cNvSpPr>
          <p:nvPr/>
        </p:nvSpPr>
        <p:spPr bwMode="auto">
          <a:xfrm>
            <a:off x="558800" y="5334000"/>
            <a:ext cx="7981950" cy="0"/>
          </a:xfrm>
          <a:prstGeom prst="line">
            <a:avLst/>
          </a:prstGeom>
          <a:noFill/>
          <a:ln w="38100">
            <a:solidFill>
              <a:srgbClr val="FF0000"/>
            </a:solidFill>
            <a:round/>
            <a:headEnd/>
            <a:tailEnd/>
          </a:ln>
          <a:effectLst/>
        </p:spPr>
        <p:txBody>
          <a:bodyPr/>
          <a:lstStyle/>
          <a:p>
            <a:endParaRPr lang="zh-CN" altLang="en-US"/>
          </a:p>
        </p:txBody>
      </p:sp>
      <p:grpSp>
        <p:nvGrpSpPr>
          <p:cNvPr id="6" name="Group 5"/>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递归</a:t>
              </a:r>
            </a:p>
          </p:txBody>
        </p:sp>
      </p:grpSp>
      <p:grpSp>
        <p:nvGrpSpPr>
          <p:cNvPr id="7" name="Group 9"/>
          <p:cNvGrpSpPr>
            <a:grpSpLocks/>
          </p:cNvGrpSpPr>
          <p:nvPr/>
        </p:nvGrpSpPr>
        <p:grpSpPr bwMode="auto">
          <a:xfrm>
            <a:off x="4160838" y="5922963"/>
            <a:ext cx="912812" cy="855662"/>
            <a:chOff x="2536" y="3486"/>
            <a:chExt cx="575" cy="539"/>
          </a:xfrm>
        </p:grpSpPr>
        <p:sp>
          <p:nvSpPr>
            <p:cNvPr id="14"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5"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5"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程序</a:t>
              </a:r>
            </a:p>
          </p:txBody>
        </p:sp>
      </p:grpSp>
      <p:grpSp>
        <p:nvGrpSpPr>
          <p:cNvPr id="8" name="Group 13"/>
          <p:cNvGrpSpPr>
            <a:grpSpLocks/>
          </p:cNvGrpSpPr>
          <p:nvPr/>
        </p:nvGrpSpPr>
        <p:grpSpPr bwMode="auto">
          <a:xfrm>
            <a:off x="3073400" y="5922963"/>
            <a:ext cx="912813" cy="855662"/>
            <a:chOff x="2380" y="1784"/>
            <a:chExt cx="1065" cy="965"/>
          </a:xfrm>
        </p:grpSpPr>
        <p:sp>
          <p:nvSpPr>
            <p:cNvPr id="2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1"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6" name="Text Box 84"/>
            <p:cNvSpPr txBox="1">
              <a:spLocks noChangeArrowheads="1"/>
            </p:cNvSpPr>
            <p:nvPr/>
          </p:nvSpPr>
          <p:spPr bwMode="auto">
            <a:xfrm>
              <a:off x="2471" y="2076"/>
              <a:ext cx="883" cy="414"/>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0</a:t>
              </a:r>
              <a:r>
                <a:rPr kumimoji="0" lang="zh-CN" altLang="en-US" sz="1800" b="0">
                  <a:solidFill>
                    <a:srgbClr val="FFFFFF"/>
                  </a:solidFill>
                  <a:effectLst>
                    <a:outerShdw blurRad="38100" dist="38100" dir="2700000" algn="tl">
                      <a:srgbClr val="C0C0C0"/>
                    </a:outerShdw>
                  </a:effectLst>
                  <a:latin typeface="宋体" charset="-122"/>
                  <a:ea typeface="华文中宋" pitchFamily="2" charset="-122"/>
                </a:rPr>
                <a:t>和</a:t>
              </a: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1</a:t>
              </a:r>
            </a:p>
          </p:txBody>
        </p:sp>
      </p:grpSp>
      <p:sp>
        <p:nvSpPr>
          <p:cNvPr id="1641489" name="Text Box 17"/>
          <p:cNvSpPr txBox="1">
            <a:spLocks noChangeArrowheads="1"/>
          </p:cNvSpPr>
          <p:nvPr/>
        </p:nvSpPr>
        <p:spPr bwMode="auto">
          <a:xfrm>
            <a:off x="330200" y="1592263"/>
            <a:ext cx="8551863" cy="3459162"/>
          </a:xfrm>
          <a:prstGeom prst="rect">
            <a:avLst/>
          </a:prstGeom>
          <a:noFill/>
          <a:ln w="9525">
            <a:noFill/>
            <a:miter lim="800000"/>
            <a:headEnd/>
            <a:tailEnd/>
          </a:ln>
          <a:effectLst/>
        </p:spPr>
        <p:txBody>
          <a:bodyPr>
            <a:spAutoFit/>
          </a:bodyPr>
          <a:lstStyle/>
          <a:p>
            <a:pPr algn="l">
              <a:lnSpc>
                <a:spcPct val="115000"/>
              </a:lnSpc>
              <a:buFont typeface="Wingdings" pitchFamily="2" charset="2"/>
              <a:buChar char="n"/>
            </a:pPr>
            <a:r>
              <a:rPr lang="en-US" altLang="zh-CN" sz="2400" dirty="0">
                <a:solidFill>
                  <a:schemeClr val="accent2"/>
                </a:solidFill>
                <a:latin typeface="+mn-ea"/>
                <a:ea typeface="+mn-ea"/>
              </a:rPr>
              <a:t>“0 </a:t>
            </a:r>
            <a:r>
              <a:rPr lang="zh-CN" altLang="en-US" sz="2400" dirty="0">
                <a:solidFill>
                  <a:schemeClr val="accent2"/>
                </a:solidFill>
                <a:latin typeface="+mn-ea"/>
                <a:ea typeface="+mn-ea"/>
              </a:rPr>
              <a:t>和 </a:t>
            </a:r>
            <a:r>
              <a:rPr lang="en-US" altLang="zh-CN" sz="2400" dirty="0">
                <a:solidFill>
                  <a:schemeClr val="accent2"/>
                </a:solidFill>
                <a:latin typeface="+mn-ea"/>
                <a:ea typeface="+mn-ea"/>
              </a:rPr>
              <a:t>1”</a:t>
            </a:r>
            <a:r>
              <a:rPr lang="zh-CN" altLang="en-US" sz="2400" dirty="0">
                <a:solidFill>
                  <a:schemeClr val="accent2"/>
                </a:solidFill>
                <a:latin typeface="+mn-ea"/>
                <a:ea typeface="+mn-ea"/>
              </a:rPr>
              <a:t>思维</a:t>
            </a:r>
            <a:r>
              <a:rPr lang="en-US" altLang="zh-CN" sz="2400" dirty="0">
                <a:solidFill>
                  <a:schemeClr val="accent2"/>
                </a:solidFill>
                <a:latin typeface="+mn-ea"/>
                <a:ea typeface="+mn-ea"/>
              </a:rPr>
              <a:t>--</a:t>
            </a:r>
            <a:r>
              <a:rPr lang="zh-CN" altLang="en-US" sz="2400" dirty="0">
                <a:solidFill>
                  <a:schemeClr val="accent2"/>
                </a:solidFill>
                <a:latin typeface="+mn-ea"/>
                <a:ea typeface="+mn-ea"/>
              </a:rPr>
              <a:t>符号化</a:t>
            </a:r>
            <a:r>
              <a:rPr lang="en-US" altLang="zh-CN" sz="2400" dirty="0">
                <a:solidFill>
                  <a:schemeClr val="accent2"/>
                </a:solidFill>
                <a:latin typeface="+mn-ea"/>
                <a:ea typeface="+mn-ea"/>
                <a:sym typeface="Wingdings" pitchFamily="2" charset="2"/>
              </a:rPr>
              <a:t></a:t>
            </a:r>
            <a:r>
              <a:rPr lang="zh-CN" altLang="en-US" sz="2400" dirty="0">
                <a:solidFill>
                  <a:schemeClr val="accent2"/>
                </a:solidFill>
                <a:latin typeface="+mn-ea"/>
                <a:ea typeface="+mn-ea"/>
              </a:rPr>
              <a:t>计算化</a:t>
            </a:r>
            <a:r>
              <a:rPr lang="en-US" altLang="zh-CN" sz="2400" dirty="0">
                <a:solidFill>
                  <a:schemeClr val="accent2"/>
                </a:solidFill>
                <a:latin typeface="+mn-ea"/>
                <a:ea typeface="+mn-ea"/>
                <a:sym typeface="Wingdings" pitchFamily="2" charset="2"/>
              </a:rPr>
              <a:t></a:t>
            </a:r>
            <a:r>
              <a:rPr lang="zh-CN" altLang="en-US" sz="2400" dirty="0">
                <a:solidFill>
                  <a:schemeClr val="accent2"/>
                </a:solidFill>
                <a:latin typeface="+mn-ea"/>
                <a:ea typeface="+mn-ea"/>
                <a:sym typeface="Wingdings" pitchFamily="2" charset="2"/>
              </a:rPr>
              <a:t>自动化</a:t>
            </a:r>
            <a:r>
              <a:rPr lang="zh-CN" altLang="en-US" sz="2400" dirty="0">
                <a:solidFill>
                  <a:schemeClr val="accent2"/>
                </a:solidFill>
                <a:latin typeface="+mn-ea"/>
                <a:ea typeface="+mn-ea"/>
              </a:rPr>
              <a:t> </a:t>
            </a:r>
            <a:r>
              <a:rPr lang="zh-CN" altLang="en-US" dirty="0">
                <a:latin typeface="+mn-ea"/>
                <a:ea typeface="+mn-ea"/>
              </a:rPr>
              <a:t> </a:t>
            </a:r>
          </a:p>
          <a:p>
            <a:pPr lvl="1" algn="l">
              <a:lnSpc>
                <a:spcPct val="115000"/>
              </a:lnSpc>
              <a:buFont typeface="Wingdings" pitchFamily="2" charset="2"/>
              <a:buChar char="Ø"/>
            </a:pPr>
            <a:r>
              <a:rPr lang="en-US" altLang="zh-CN" dirty="0">
                <a:latin typeface="+mn-ea"/>
                <a:ea typeface="+mn-ea"/>
              </a:rPr>
              <a:t>0</a:t>
            </a:r>
            <a:r>
              <a:rPr lang="zh-CN" altLang="en-US" dirty="0">
                <a:latin typeface="+mn-ea"/>
                <a:ea typeface="+mn-ea"/>
              </a:rPr>
              <a:t>和</a:t>
            </a:r>
            <a:r>
              <a:rPr lang="en-US" altLang="zh-CN" dirty="0">
                <a:latin typeface="+mn-ea"/>
                <a:ea typeface="+mn-ea"/>
              </a:rPr>
              <a:t>1</a:t>
            </a:r>
            <a:r>
              <a:rPr lang="zh-CN" altLang="en-US" dirty="0">
                <a:latin typeface="+mn-ea"/>
                <a:ea typeface="+mn-ea"/>
              </a:rPr>
              <a:t>是实现任何计算的基础；社会</a:t>
            </a:r>
            <a:r>
              <a:rPr lang="en-US" altLang="zh-CN" dirty="0">
                <a:latin typeface="+mn-ea"/>
                <a:ea typeface="+mn-ea"/>
              </a:rPr>
              <a:t>/</a:t>
            </a:r>
            <a:r>
              <a:rPr lang="zh-CN" altLang="en-US" dirty="0">
                <a:latin typeface="+mn-ea"/>
                <a:ea typeface="+mn-ea"/>
              </a:rPr>
              <a:t>自然与计算融合的基本手段； </a:t>
            </a:r>
            <a:r>
              <a:rPr lang="en-US" altLang="zh-CN" dirty="0">
                <a:latin typeface="+mn-ea"/>
                <a:ea typeface="+mn-ea"/>
              </a:rPr>
              <a:t>0</a:t>
            </a:r>
            <a:r>
              <a:rPr lang="zh-CN" altLang="en-US" dirty="0">
                <a:latin typeface="+mn-ea"/>
                <a:ea typeface="+mn-ea"/>
              </a:rPr>
              <a:t>和</a:t>
            </a:r>
            <a:r>
              <a:rPr lang="en-US" altLang="zh-CN" dirty="0">
                <a:latin typeface="+mn-ea"/>
                <a:ea typeface="+mn-ea"/>
              </a:rPr>
              <a:t>1</a:t>
            </a:r>
            <a:r>
              <a:rPr lang="zh-CN" altLang="en-US" dirty="0">
                <a:latin typeface="+mn-ea"/>
                <a:ea typeface="+mn-ea"/>
              </a:rPr>
              <a:t>是连接硬件与软件的纽带；</a:t>
            </a:r>
            <a:r>
              <a:rPr lang="en-US" altLang="zh-CN" dirty="0">
                <a:latin typeface="+mn-ea"/>
                <a:ea typeface="+mn-ea"/>
              </a:rPr>
              <a:t>0/1</a:t>
            </a:r>
            <a:r>
              <a:rPr lang="zh-CN" altLang="en-US" dirty="0">
                <a:latin typeface="+mn-ea"/>
                <a:ea typeface="+mn-ea"/>
              </a:rPr>
              <a:t>是最基本的抽象与自动化机制。 </a:t>
            </a:r>
            <a:endParaRPr lang="en-US" altLang="zh-CN" dirty="0">
              <a:latin typeface="+mn-ea"/>
              <a:ea typeface="+mn-ea"/>
            </a:endParaRPr>
          </a:p>
          <a:p>
            <a:pPr algn="l">
              <a:lnSpc>
                <a:spcPct val="115000"/>
              </a:lnSpc>
              <a:buFont typeface="Wingdings" pitchFamily="2" charset="2"/>
              <a:buChar char="n"/>
            </a:pPr>
            <a:r>
              <a:rPr lang="en-US" altLang="zh-CN" sz="2400" dirty="0">
                <a:solidFill>
                  <a:schemeClr val="accent2"/>
                </a:solidFill>
                <a:latin typeface="+mn-ea"/>
                <a:ea typeface="+mn-ea"/>
              </a:rPr>
              <a:t>“</a:t>
            </a:r>
            <a:r>
              <a:rPr lang="zh-CN" altLang="en-US" sz="2400" dirty="0">
                <a:solidFill>
                  <a:schemeClr val="accent2"/>
                </a:solidFill>
                <a:latin typeface="+mn-ea"/>
                <a:ea typeface="+mn-ea"/>
              </a:rPr>
              <a:t>程序”思维</a:t>
            </a:r>
            <a:r>
              <a:rPr lang="en-US" altLang="zh-CN" sz="2400" dirty="0">
                <a:solidFill>
                  <a:schemeClr val="accent2"/>
                </a:solidFill>
                <a:latin typeface="+mn-ea"/>
                <a:ea typeface="+mn-ea"/>
              </a:rPr>
              <a:t>--</a:t>
            </a:r>
            <a:r>
              <a:rPr lang="zh-CN" altLang="en-US" sz="2400" dirty="0">
                <a:solidFill>
                  <a:schemeClr val="accent2"/>
                </a:solidFill>
                <a:latin typeface="+mn-ea"/>
                <a:ea typeface="+mn-ea"/>
              </a:rPr>
              <a:t>千变万化复杂功能的构造、表达与执行 </a:t>
            </a:r>
          </a:p>
          <a:p>
            <a:pPr lvl="1" algn="l">
              <a:lnSpc>
                <a:spcPct val="115000"/>
              </a:lnSpc>
              <a:buFont typeface="Wingdings" pitchFamily="2" charset="2"/>
              <a:buChar char="Ø"/>
            </a:pPr>
            <a:r>
              <a:rPr lang="zh-CN" altLang="en-US" dirty="0">
                <a:latin typeface="+mn-ea"/>
                <a:ea typeface="+mn-ea"/>
              </a:rPr>
              <a:t>程序是基本动作</a:t>
            </a:r>
            <a:r>
              <a:rPr lang="en-US" altLang="zh-CN" dirty="0">
                <a:latin typeface="+mn-ea"/>
                <a:ea typeface="+mn-ea"/>
              </a:rPr>
              <a:t>(</a:t>
            </a:r>
            <a:r>
              <a:rPr lang="zh-CN" altLang="en-US" dirty="0">
                <a:latin typeface="+mn-ea"/>
                <a:ea typeface="+mn-ea"/>
              </a:rPr>
              <a:t>指令</a:t>
            </a:r>
            <a:r>
              <a:rPr lang="en-US" altLang="zh-CN" dirty="0">
                <a:latin typeface="+mn-ea"/>
                <a:ea typeface="+mn-ea"/>
              </a:rPr>
              <a:t>)</a:t>
            </a:r>
            <a:r>
              <a:rPr lang="zh-CN" altLang="en-US" dirty="0">
                <a:latin typeface="+mn-ea"/>
                <a:ea typeface="+mn-ea"/>
              </a:rPr>
              <a:t>的各种组合，是控制计算系统的基本手段</a:t>
            </a:r>
          </a:p>
          <a:p>
            <a:pPr algn="l">
              <a:lnSpc>
                <a:spcPct val="115000"/>
              </a:lnSpc>
              <a:buFont typeface="Wingdings" pitchFamily="2" charset="2"/>
              <a:buChar char="n"/>
            </a:pPr>
            <a:r>
              <a:rPr lang="en-US" altLang="zh-CN" sz="2400" dirty="0">
                <a:solidFill>
                  <a:schemeClr val="accent2"/>
                </a:solidFill>
                <a:latin typeface="+mn-ea"/>
                <a:ea typeface="+mn-ea"/>
              </a:rPr>
              <a:t>“</a:t>
            </a:r>
            <a:r>
              <a:rPr lang="zh-CN" altLang="en-US" sz="2400" dirty="0">
                <a:solidFill>
                  <a:schemeClr val="accent2"/>
                </a:solidFill>
                <a:latin typeface="+mn-ea"/>
                <a:ea typeface="+mn-ea"/>
              </a:rPr>
              <a:t>递归”思维</a:t>
            </a:r>
            <a:r>
              <a:rPr lang="en-US" altLang="zh-CN" sz="2400" dirty="0">
                <a:solidFill>
                  <a:schemeClr val="accent2"/>
                </a:solidFill>
                <a:latin typeface="+mn-ea"/>
                <a:ea typeface="+mn-ea"/>
              </a:rPr>
              <a:t>--</a:t>
            </a:r>
            <a:r>
              <a:rPr lang="zh-CN" altLang="en-US" sz="2400" dirty="0">
                <a:solidFill>
                  <a:schemeClr val="accent2"/>
                </a:solidFill>
                <a:latin typeface="+mn-ea"/>
                <a:ea typeface="+mn-ea"/>
              </a:rPr>
              <a:t>无限事物及重复过程的表达与执行方法</a:t>
            </a:r>
          </a:p>
          <a:p>
            <a:pPr lvl="1" algn="l">
              <a:lnSpc>
                <a:spcPct val="115000"/>
              </a:lnSpc>
              <a:buFont typeface="Wingdings" pitchFamily="2" charset="2"/>
              <a:buChar char="Ø"/>
            </a:pPr>
            <a:r>
              <a:rPr lang="zh-CN" altLang="en-US" dirty="0">
                <a:latin typeface="+mn-ea"/>
                <a:ea typeface="+mn-ea"/>
              </a:rPr>
              <a:t>递归是最典型 的构造程序的手段；递归函数是可计算函数的精确的数学描述；递归函数是研究计算学科理论问题的基础</a:t>
            </a:r>
          </a:p>
          <a:p>
            <a:pPr algn="l">
              <a:lnSpc>
                <a:spcPct val="115000"/>
              </a:lnSpc>
              <a:buFont typeface="Wingdings" pitchFamily="2" charset="2"/>
              <a:buChar char="Ø"/>
            </a:pPr>
            <a:endParaRPr lang="zh-CN" altLang="en-US" sz="2000" dirty="0"/>
          </a:p>
        </p:txBody>
      </p:sp>
      <p:sp>
        <p:nvSpPr>
          <p:cNvPr id="1641490" name="Text Box 18"/>
          <p:cNvSpPr txBox="1">
            <a:spLocks noChangeArrowheads="1"/>
          </p:cNvSpPr>
          <p:nvPr/>
        </p:nvSpPr>
        <p:spPr bwMode="auto">
          <a:xfrm>
            <a:off x="500034" y="1071546"/>
            <a:ext cx="7725192" cy="523220"/>
          </a:xfrm>
          <a:prstGeom prst="rect">
            <a:avLst/>
          </a:prstGeom>
          <a:noFill/>
          <a:ln w="9525">
            <a:noFill/>
            <a:miter lim="800000"/>
            <a:headEnd/>
            <a:tailEnd/>
          </a:ln>
          <a:effectLst/>
        </p:spPr>
        <p:txBody>
          <a:bodyPr wrap="none">
            <a:spAutoFit/>
          </a:bodyPr>
          <a:lstStyle/>
          <a:p>
            <a:r>
              <a:rPr lang="zh-CN" altLang="en-US" sz="2800" b="0" dirty="0">
                <a:latin typeface="+mn-ea"/>
                <a:ea typeface="+mn-ea"/>
              </a:rPr>
              <a:t>计算之树的第一个维度</a:t>
            </a:r>
            <a:r>
              <a:rPr lang="en-US" altLang="zh-CN" sz="2800" b="0" dirty="0">
                <a:latin typeface="+mn-ea"/>
                <a:ea typeface="+mn-ea"/>
              </a:rPr>
              <a:t>—</a:t>
            </a:r>
            <a:r>
              <a:rPr lang="zh-CN" altLang="en-US" sz="2800" b="0" dirty="0">
                <a:latin typeface="+mn-ea"/>
                <a:ea typeface="+mn-ea"/>
              </a:rPr>
              <a:t>计算技术的奠基性思维</a:t>
            </a:r>
            <a:endParaRPr lang="en-US" altLang="zh-CN" sz="2800" b="0" dirty="0">
              <a:latin typeface="+mn-ea"/>
              <a:ea typeface="+mn-ea"/>
            </a:endParaRPr>
          </a:p>
        </p:txBody>
      </p:sp>
      <p:sp>
        <p:nvSpPr>
          <p:cNvPr id="1641491" name="Text Box 16"/>
          <p:cNvSpPr txBox="1">
            <a:spLocks noChangeArrowheads="1"/>
          </p:cNvSpPr>
          <p:nvPr/>
        </p:nvSpPr>
        <p:spPr bwMode="auto">
          <a:xfrm>
            <a:off x="163513" y="0"/>
            <a:ext cx="4149725" cy="822325"/>
          </a:xfrm>
          <a:prstGeom prst="rect">
            <a:avLst/>
          </a:prstGeom>
          <a:noFill/>
          <a:ln w="9525">
            <a:noFill/>
            <a:miter lim="800000"/>
            <a:headEnd/>
            <a:tailEnd/>
          </a:ln>
        </p:spPr>
        <p:txBody>
          <a:bodyPr wrap="none">
            <a:spAutoFit/>
          </a:bodyPr>
          <a:lstStyle/>
          <a:p>
            <a:pPr>
              <a:lnSpc>
                <a:spcPct val="120000"/>
              </a:lnSpc>
            </a:pPr>
            <a:r>
              <a:rPr lang="zh-CN" altLang="en-US" sz="2000">
                <a:solidFill>
                  <a:schemeClr val="bg1"/>
                </a:solidFill>
                <a:ea typeface="华文中宋" pitchFamily="2" charset="-122"/>
              </a:rPr>
              <a:t>大学计算思维教育空间</a:t>
            </a:r>
            <a:r>
              <a:rPr lang="en-US" altLang="zh-CN" sz="2000">
                <a:solidFill>
                  <a:schemeClr val="bg1"/>
                </a:solidFill>
                <a:ea typeface="华文中宋" pitchFamily="2" charset="-122"/>
              </a:rPr>
              <a:t>—</a:t>
            </a:r>
            <a:r>
              <a:rPr lang="zh-CN" altLang="en-US" sz="2000">
                <a:solidFill>
                  <a:schemeClr val="bg1"/>
                </a:solidFill>
                <a:ea typeface="华文中宋" pitchFamily="2" charset="-122"/>
              </a:rPr>
              <a:t>计算之树</a:t>
            </a:r>
            <a:r>
              <a:rPr lang="en-US" altLang="zh-CN" sz="2000">
                <a:solidFill>
                  <a:schemeClr val="bg1"/>
                </a:solidFill>
                <a:ea typeface="华文中宋" pitchFamily="2" charset="-122"/>
              </a:rPr>
              <a:t>?</a:t>
            </a:r>
          </a:p>
          <a:p>
            <a:pPr>
              <a:lnSpc>
                <a:spcPct val="120000"/>
              </a:lnSpc>
            </a:pPr>
            <a:r>
              <a:rPr lang="en-US" altLang="zh-CN" sz="2000">
                <a:solidFill>
                  <a:schemeClr val="bg1"/>
                </a:solidFill>
                <a:ea typeface="华文中宋" pitchFamily="2" charset="-122"/>
              </a:rPr>
              <a:t>(1) </a:t>
            </a:r>
            <a:r>
              <a:rPr lang="zh-CN" altLang="en-US" sz="2000">
                <a:solidFill>
                  <a:schemeClr val="bg1"/>
                </a:solidFill>
                <a:ea typeface="华文中宋" pitchFamily="2" charset="-122"/>
              </a:rPr>
              <a:t>奠基性的计算思维有哪些</a:t>
            </a:r>
            <a:r>
              <a:rPr lang="en-US" altLang="zh-CN" sz="2000">
                <a:solidFill>
                  <a:schemeClr val="bg1"/>
                </a:solidFill>
                <a:ea typeface="华文中宋"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1489">
                                            <p:txEl>
                                              <p:pRg st="2" end="2"/>
                                            </p:txEl>
                                          </p:spTgt>
                                        </p:tgtEl>
                                        <p:attrNameLst>
                                          <p:attrName>style.visibility</p:attrName>
                                        </p:attrNameLst>
                                      </p:cBhvr>
                                      <p:to>
                                        <p:strVal val="visible"/>
                                      </p:to>
                                    </p:set>
                                    <p:anim calcmode="lin" valueType="num">
                                      <p:cBhvr additive="base">
                                        <p:cTn id="7" dur="500" fill="hold"/>
                                        <p:tgtEl>
                                          <p:spTgt spid="164148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41489">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41489">
                                            <p:txEl>
                                              <p:pRg st="3" end="3"/>
                                            </p:txEl>
                                          </p:spTgt>
                                        </p:tgtEl>
                                        <p:attrNameLst>
                                          <p:attrName>style.visibility</p:attrName>
                                        </p:attrNameLst>
                                      </p:cBhvr>
                                      <p:to>
                                        <p:strVal val="visible"/>
                                      </p:to>
                                    </p:set>
                                    <p:anim calcmode="lin" valueType="num">
                                      <p:cBhvr additive="base">
                                        <p:cTn id="11" dur="500" fill="hold"/>
                                        <p:tgtEl>
                                          <p:spTgt spid="1641489">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4148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41489">
                                            <p:txEl>
                                              <p:pRg st="4" end="4"/>
                                            </p:txEl>
                                          </p:spTgt>
                                        </p:tgtEl>
                                        <p:attrNameLst>
                                          <p:attrName>style.visibility</p:attrName>
                                        </p:attrNameLst>
                                      </p:cBhvr>
                                      <p:to>
                                        <p:strVal val="visible"/>
                                      </p:to>
                                    </p:set>
                                    <p:anim calcmode="lin" valueType="num">
                                      <p:cBhvr additive="base">
                                        <p:cTn id="17" dur="500" fill="hold"/>
                                        <p:tgtEl>
                                          <p:spTgt spid="1641489">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41489">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41489">
                                            <p:txEl>
                                              <p:pRg st="5" end="5"/>
                                            </p:txEl>
                                          </p:spTgt>
                                        </p:tgtEl>
                                        <p:attrNameLst>
                                          <p:attrName>style.visibility</p:attrName>
                                        </p:attrNameLst>
                                      </p:cBhvr>
                                      <p:to>
                                        <p:strVal val="visible"/>
                                      </p:to>
                                    </p:set>
                                    <p:anim calcmode="lin" valueType="num">
                                      <p:cBhvr additive="base">
                                        <p:cTn id="21" dur="500" fill="hold"/>
                                        <p:tgtEl>
                                          <p:spTgt spid="1641489">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4148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2498" name="Picture 2" descr="TreePicture"/>
          <p:cNvPicPr>
            <a:picLocks noChangeAspect="1" noChangeArrowheads="1"/>
          </p:cNvPicPr>
          <p:nvPr/>
        </p:nvPicPr>
        <p:blipFill>
          <a:blip r:embed="rId3"/>
          <a:srcRect/>
          <a:stretch>
            <a:fillRect/>
          </a:stretch>
        </p:blipFill>
        <p:spPr bwMode="auto">
          <a:xfrm>
            <a:off x="290513" y="957263"/>
            <a:ext cx="8601075" cy="5837237"/>
          </a:xfrm>
          <a:prstGeom prst="rect">
            <a:avLst/>
          </a:prstGeom>
          <a:noFill/>
        </p:spPr>
      </p:pic>
      <p:grpSp>
        <p:nvGrpSpPr>
          <p:cNvPr id="23" name="Group 4"/>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递归</a:t>
              </a:r>
            </a:p>
          </p:txBody>
        </p:sp>
      </p:grpSp>
      <p:grpSp>
        <p:nvGrpSpPr>
          <p:cNvPr id="24" name="Group 8"/>
          <p:cNvGrpSpPr>
            <a:grpSpLocks/>
          </p:cNvGrpSpPr>
          <p:nvPr/>
        </p:nvGrpSpPr>
        <p:grpSpPr bwMode="auto">
          <a:xfrm>
            <a:off x="4160838" y="5922963"/>
            <a:ext cx="912812" cy="855662"/>
            <a:chOff x="2536" y="3486"/>
            <a:chExt cx="575" cy="539"/>
          </a:xfrm>
        </p:grpSpPr>
        <p:sp>
          <p:nvSpPr>
            <p:cNvPr id="5"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6"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7"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程序</a:t>
              </a:r>
            </a:p>
          </p:txBody>
        </p:sp>
      </p:grpSp>
      <p:grpSp>
        <p:nvGrpSpPr>
          <p:cNvPr id="25" name="Group 12"/>
          <p:cNvGrpSpPr>
            <a:grpSpLocks/>
          </p:cNvGrpSpPr>
          <p:nvPr/>
        </p:nvGrpSpPr>
        <p:grpSpPr bwMode="auto">
          <a:xfrm>
            <a:off x="3073400" y="5922963"/>
            <a:ext cx="912813" cy="855662"/>
            <a:chOff x="2380" y="1784"/>
            <a:chExt cx="1065" cy="965"/>
          </a:xfrm>
        </p:grpSpPr>
        <p:sp>
          <p:nvSpPr>
            <p:cNvPr id="8"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9"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0" name="Text Box 84"/>
            <p:cNvSpPr txBox="1">
              <a:spLocks noChangeArrowheads="1"/>
            </p:cNvSpPr>
            <p:nvPr/>
          </p:nvSpPr>
          <p:spPr bwMode="auto">
            <a:xfrm>
              <a:off x="2471" y="2076"/>
              <a:ext cx="883" cy="414"/>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0</a:t>
              </a:r>
              <a:r>
                <a:rPr kumimoji="0" lang="zh-CN" altLang="en-US" sz="1800" b="0">
                  <a:solidFill>
                    <a:srgbClr val="FFFFFF"/>
                  </a:solidFill>
                  <a:effectLst>
                    <a:outerShdw blurRad="38100" dist="38100" dir="2700000" algn="tl">
                      <a:srgbClr val="C0C0C0"/>
                    </a:outerShdw>
                  </a:effectLst>
                  <a:latin typeface="宋体" charset="-122"/>
                  <a:ea typeface="华文中宋" pitchFamily="2" charset="-122"/>
                </a:rPr>
                <a:t>和</a:t>
              </a: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1</a:t>
              </a:r>
            </a:p>
          </p:txBody>
        </p:sp>
      </p:grpSp>
      <p:sp>
        <p:nvSpPr>
          <p:cNvPr id="1642512" name="Line 16"/>
          <p:cNvSpPr>
            <a:spLocks noChangeShapeType="1"/>
          </p:cNvSpPr>
          <p:nvPr/>
        </p:nvSpPr>
        <p:spPr bwMode="auto">
          <a:xfrm>
            <a:off x="558800" y="5334000"/>
            <a:ext cx="7981950" cy="0"/>
          </a:xfrm>
          <a:prstGeom prst="line">
            <a:avLst/>
          </a:prstGeom>
          <a:noFill/>
          <a:ln w="38100">
            <a:solidFill>
              <a:srgbClr val="FF0000"/>
            </a:solidFill>
            <a:round/>
            <a:headEnd/>
            <a:tailEnd/>
          </a:ln>
          <a:effectLst/>
        </p:spPr>
        <p:txBody>
          <a:bodyPr/>
          <a:lstStyle/>
          <a:p>
            <a:endParaRPr lang="zh-CN" altLang="en-US"/>
          </a:p>
        </p:txBody>
      </p:sp>
      <p:grpSp>
        <p:nvGrpSpPr>
          <p:cNvPr id="26" name="Group 17"/>
          <p:cNvGrpSpPr>
            <a:grpSpLocks/>
          </p:cNvGrpSpPr>
          <p:nvPr/>
        </p:nvGrpSpPr>
        <p:grpSpPr bwMode="auto">
          <a:xfrm>
            <a:off x="4159250" y="1954213"/>
            <a:ext cx="912813" cy="855662"/>
            <a:chOff x="-1172" y="1055"/>
            <a:chExt cx="575" cy="539"/>
          </a:xfrm>
        </p:grpSpPr>
        <p:sp>
          <p:nvSpPr>
            <p:cNvPr id="11"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2"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3" name="Text Box 84"/>
            <p:cNvSpPr txBox="1">
              <a:spLocks noChangeArrowheads="1"/>
            </p:cNvSpPr>
            <p:nvPr/>
          </p:nvSpPr>
          <p:spPr bwMode="auto">
            <a:xfrm>
              <a:off x="-1135" y="1141"/>
              <a:ext cx="525" cy="366"/>
            </a:xfrm>
            <a:prstGeom prst="rect">
              <a:avLst/>
            </a:prstGeom>
            <a:noFill/>
            <a:ln>
              <a:noFill/>
            </a:ln>
            <a:extLst>
              <a:ext uri="{909E8E84-426E-40dd-AFC4-6F175D3DCCD1}"/>
              <a:ext uri="{91240B29-F687-4f45-9708-019B960494DF}"/>
            </a:extLst>
          </p:spPr>
          <p:txBody>
            <a:bodyPr>
              <a:spAutoFit/>
            </a:bodyPr>
            <a:lstStyle/>
            <a:p>
              <a:pPr algn="ctr"/>
              <a:r>
                <a:rPr kumimoji="0" lang="zh-CN" altLang="en-US" sz="1600" dirty="0">
                  <a:solidFill>
                    <a:schemeClr val="bg1"/>
                  </a:solidFill>
                </a:rPr>
                <a:t>云计算环境</a:t>
              </a:r>
            </a:p>
          </p:txBody>
        </p:sp>
      </p:grpSp>
      <p:grpSp>
        <p:nvGrpSpPr>
          <p:cNvPr id="27" name="Group 21"/>
          <p:cNvGrpSpPr>
            <a:grpSpLocks/>
          </p:cNvGrpSpPr>
          <p:nvPr/>
        </p:nvGrpSpPr>
        <p:grpSpPr bwMode="auto">
          <a:xfrm>
            <a:off x="4122738" y="2944813"/>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7" name="Text Box 84"/>
            <p:cNvSpPr txBox="1">
              <a:spLocks noChangeArrowheads="1"/>
            </p:cNvSpPr>
            <p:nvPr/>
          </p:nvSpPr>
          <p:spPr bwMode="auto">
            <a:xfrm>
              <a:off x="-1219" y="1751"/>
              <a:ext cx="608" cy="407"/>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1800" b="0" dirty="0">
                  <a:solidFill>
                    <a:srgbClr val="FFFFFF"/>
                  </a:solidFill>
                  <a:effectLst>
                    <a:outerShdw blurRad="38100" dist="38100" dir="2700000" algn="tl">
                      <a:srgbClr val="C0C0C0"/>
                    </a:outerShdw>
                  </a:effectLst>
                  <a:latin typeface="宋体" charset="-122"/>
                  <a:ea typeface="华文中宋" pitchFamily="2" charset="-122"/>
                </a:rPr>
                <a:t>并行分布环境 </a:t>
              </a:r>
              <a:endParaRPr kumimoji="0" lang="en-US" altLang="zh-CN" sz="1800" b="0" dirty="0">
                <a:solidFill>
                  <a:srgbClr val="FFFFFF"/>
                </a:solidFill>
                <a:effectLst>
                  <a:outerShdw blurRad="38100" dist="38100" dir="2700000" algn="tl">
                    <a:srgbClr val="C0C0C0"/>
                  </a:outerShdw>
                </a:effectLst>
                <a:latin typeface="宋体" charset="-122"/>
                <a:ea typeface="华文中宋" pitchFamily="2" charset="-122"/>
              </a:endParaRPr>
            </a:p>
          </p:txBody>
        </p:sp>
      </p:grpSp>
      <p:grpSp>
        <p:nvGrpSpPr>
          <p:cNvPr id="28" name="Group 25"/>
          <p:cNvGrpSpPr>
            <a:grpSpLocks/>
          </p:cNvGrpSpPr>
          <p:nvPr/>
        </p:nvGrpSpPr>
        <p:grpSpPr bwMode="auto">
          <a:xfrm>
            <a:off x="4124325" y="3954463"/>
            <a:ext cx="912813" cy="855662"/>
            <a:chOff x="-1194" y="2315"/>
            <a:chExt cx="575" cy="539"/>
          </a:xfrm>
        </p:grpSpPr>
        <p:sp>
          <p:nvSpPr>
            <p:cNvPr id="18"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9"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2"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1600" b="0" dirty="0">
                  <a:solidFill>
                    <a:srgbClr val="FFFFFF"/>
                  </a:solidFill>
                  <a:effectLst>
                    <a:outerShdw blurRad="38100" dist="38100" dir="2700000" algn="tl">
                      <a:srgbClr val="C0C0C0"/>
                    </a:outerShdw>
                  </a:effectLst>
                  <a:latin typeface="宋体" charset="-122"/>
                  <a:ea typeface="华文中宋" pitchFamily="2" charset="-122"/>
                </a:rPr>
                <a:t>个人计算机</a:t>
              </a:r>
            </a:p>
          </p:txBody>
        </p:sp>
      </p:grpSp>
      <p:grpSp>
        <p:nvGrpSpPr>
          <p:cNvPr id="29" name="Group 29"/>
          <p:cNvGrpSpPr>
            <a:grpSpLocks/>
          </p:cNvGrpSpPr>
          <p:nvPr/>
        </p:nvGrpSpPr>
        <p:grpSpPr bwMode="auto">
          <a:xfrm>
            <a:off x="4130675" y="4894263"/>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6"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1600" b="0" dirty="0">
                  <a:solidFill>
                    <a:srgbClr val="FFFFFF"/>
                  </a:solidFill>
                  <a:effectLst>
                    <a:outerShdw blurRad="38100" dist="38100" dir="2700000" algn="tl">
                      <a:srgbClr val="C0C0C0"/>
                    </a:outerShdw>
                  </a:effectLst>
                  <a:latin typeface="宋体" charset="-122"/>
                  <a:ea typeface="华文中宋" pitchFamily="2" charset="-122"/>
                </a:rPr>
                <a:t>冯</a:t>
              </a:r>
              <a:r>
                <a:rPr kumimoji="0" lang="en-US" altLang="zh-CN" sz="1600" b="0" dirty="0">
                  <a:solidFill>
                    <a:srgbClr val="FFFFFF"/>
                  </a:solidFill>
                  <a:effectLst>
                    <a:outerShdw blurRad="38100" dist="38100" dir="2700000" algn="tl">
                      <a:srgbClr val="C0C0C0"/>
                    </a:outerShdw>
                  </a:effectLst>
                  <a:latin typeface="宋体" charset="-122"/>
                  <a:ea typeface="华文中宋" pitchFamily="2" charset="-122"/>
                </a:rPr>
                <a:t>.</a:t>
              </a:r>
              <a:r>
                <a:rPr kumimoji="0" lang="zh-CN" altLang="en-US" sz="1600" b="0" dirty="0">
                  <a:solidFill>
                    <a:srgbClr val="FFFFFF"/>
                  </a:solidFill>
                  <a:effectLst>
                    <a:outerShdw blurRad="38100" dist="38100" dir="2700000" algn="tl">
                      <a:srgbClr val="C0C0C0"/>
                    </a:outerShdw>
                  </a:effectLst>
                  <a:latin typeface="宋体" charset="-122"/>
                  <a:ea typeface="华文中宋" pitchFamily="2" charset="-122"/>
                </a:rPr>
                <a:t>诺依曼机</a:t>
              </a:r>
              <a:endParaRPr kumimoji="0" lang="en-US" altLang="zh-CN" sz="1600" b="0" dirty="0">
                <a:solidFill>
                  <a:srgbClr val="FFFFFF"/>
                </a:solidFill>
                <a:effectLst>
                  <a:outerShdw blurRad="38100" dist="38100" dir="2700000" algn="tl">
                    <a:srgbClr val="C0C0C0"/>
                  </a:outerShdw>
                </a:effectLst>
                <a:latin typeface="宋体" charset="-122"/>
                <a:ea typeface="华文中宋" pitchFamily="2" charset="-122"/>
              </a:endParaRPr>
            </a:p>
          </p:txBody>
        </p:sp>
      </p:grpSp>
      <p:sp>
        <p:nvSpPr>
          <p:cNvPr id="1642529" name="Text Box 16"/>
          <p:cNvSpPr txBox="1">
            <a:spLocks noChangeArrowheads="1"/>
          </p:cNvSpPr>
          <p:nvPr/>
        </p:nvSpPr>
        <p:spPr bwMode="auto">
          <a:xfrm>
            <a:off x="163513" y="0"/>
            <a:ext cx="4149725" cy="822325"/>
          </a:xfrm>
          <a:prstGeom prst="rect">
            <a:avLst/>
          </a:prstGeom>
          <a:noFill/>
          <a:ln w="9525">
            <a:noFill/>
            <a:miter lim="800000"/>
            <a:headEnd/>
            <a:tailEnd/>
          </a:ln>
        </p:spPr>
        <p:txBody>
          <a:bodyPr wrap="none">
            <a:spAutoFit/>
          </a:bodyPr>
          <a:lstStyle/>
          <a:p>
            <a:pPr>
              <a:lnSpc>
                <a:spcPct val="120000"/>
              </a:lnSpc>
            </a:pPr>
            <a:r>
              <a:rPr lang="zh-CN" altLang="en-US" sz="2000">
                <a:solidFill>
                  <a:schemeClr val="bg1"/>
                </a:solidFill>
                <a:ea typeface="华文中宋" pitchFamily="2" charset="-122"/>
              </a:rPr>
              <a:t>大学计算思维教育空间</a:t>
            </a:r>
            <a:r>
              <a:rPr lang="en-US" altLang="zh-CN" sz="2000">
                <a:solidFill>
                  <a:schemeClr val="bg1"/>
                </a:solidFill>
                <a:ea typeface="华文中宋" pitchFamily="2" charset="-122"/>
              </a:rPr>
              <a:t>—</a:t>
            </a:r>
            <a:r>
              <a:rPr lang="zh-CN" altLang="en-US" sz="2000">
                <a:solidFill>
                  <a:schemeClr val="bg1"/>
                </a:solidFill>
                <a:ea typeface="华文中宋" pitchFamily="2" charset="-122"/>
              </a:rPr>
              <a:t>计算之树</a:t>
            </a:r>
            <a:r>
              <a:rPr lang="en-US" altLang="zh-CN" sz="2000">
                <a:solidFill>
                  <a:schemeClr val="bg1"/>
                </a:solidFill>
                <a:ea typeface="华文中宋" pitchFamily="2" charset="-122"/>
              </a:rPr>
              <a:t>?</a:t>
            </a:r>
          </a:p>
          <a:p>
            <a:pPr>
              <a:lnSpc>
                <a:spcPct val="120000"/>
              </a:lnSpc>
            </a:pPr>
            <a:r>
              <a:rPr lang="en-US" altLang="zh-CN" sz="2000">
                <a:solidFill>
                  <a:schemeClr val="bg1"/>
                </a:solidFill>
                <a:ea typeface="华文中宋" pitchFamily="2" charset="-122"/>
              </a:rPr>
              <a:t>(2) </a:t>
            </a:r>
            <a:r>
              <a:rPr lang="zh-CN" altLang="en-US" sz="2000">
                <a:solidFill>
                  <a:schemeClr val="bg1"/>
                </a:solidFill>
                <a:ea typeface="华文中宋" pitchFamily="2" charset="-122"/>
              </a:rPr>
              <a:t>通用计算环境是如何演化的</a:t>
            </a:r>
            <a:r>
              <a:rPr lang="en-US" altLang="zh-CN" sz="2000">
                <a:solidFill>
                  <a:schemeClr val="bg1"/>
                </a:solidFill>
                <a:ea typeface="华文中宋" pitchFamily="2" charset="-122"/>
              </a:rPr>
              <a:t>?</a:t>
            </a:r>
          </a:p>
        </p:txBody>
      </p:sp>
      <p:sp>
        <p:nvSpPr>
          <p:cNvPr id="1642530" name="Text Box 34"/>
          <p:cNvSpPr txBox="1">
            <a:spLocks noChangeArrowheads="1"/>
          </p:cNvSpPr>
          <p:nvPr/>
        </p:nvSpPr>
        <p:spPr bwMode="auto">
          <a:xfrm>
            <a:off x="209550" y="996950"/>
            <a:ext cx="6889750" cy="457200"/>
          </a:xfrm>
          <a:prstGeom prst="rect">
            <a:avLst/>
          </a:prstGeom>
          <a:noFill/>
          <a:ln w="9525">
            <a:noFill/>
            <a:miter lim="800000"/>
            <a:headEnd/>
            <a:tailEnd/>
          </a:ln>
          <a:effectLst/>
        </p:spPr>
        <p:txBody>
          <a:bodyPr wrap="none">
            <a:spAutoFit/>
          </a:bodyPr>
          <a:lstStyle/>
          <a:p>
            <a:r>
              <a:rPr lang="zh-CN" altLang="en-US" sz="2400" b="0" dirty="0">
                <a:latin typeface="+mn-ea"/>
                <a:ea typeface="+mn-ea"/>
              </a:rPr>
              <a:t>计算之树的第二个维度</a:t>
            </a:r>
            <a:r>
              <a:rPr lang="en-US" altLang="zh-CN" sz="2400" b="0" dirty="0">
                <a:latin typeface="+mn-ea"/>
                <a:ea typeface="+mn-ea"/>
              </a:rPr>
              <a:t>—</a:t>
            </a:r>
            <a:r>
              <a:rPr lang="zh-CN" altLang="en-US" sz="2400" b="0" dirty="0">
                <a:latin typeface="+mn-ea"/>
                <a:ea typeface="+mn-ea"/>
              </a:rPr>
              <a:t>通用计算环境的进化思维</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522" name="Freeform 20"/>
          <p:cNvSpPr>
            <a:spLocks/>
          </p:cNvSpPr>
          <p:nvPr/>
        </p:nvSpPr>
        <p:spPr bwMode="invGray">
          <a:xfrm rot="5232193" flipH="1">
            <a:off x="3629025" y="455613"/>
            <a:ext cx="1190625" cy="8439150"/>
          </a:xfrm>
          <a:custGeom>
            <a:avLst/>
            <a:gdLst>
              <a:gd name="T0" fmla="*/ 291390 w 1824"/>
              <a:gd name="T1" fmla="*/ 2147483647 h 2648"/>
              <a:gd name="T2" fmla="*/ 1455870 w 1824"/>
              <a:gd name="T3" fmla="*/ 2147483647 h 2648"/>
              <a:gd name="T4" fmla="*/ 3493980 w 1824"/>
              <a:gd name="T5" fmla="*/ 2147483647 h 2648"/>
              <a:gd name="T6" fmla="*/ 5823479 w 1824"/>
              <a:gd name="T7" fmla="*/ 2141704634 h 2648"/>
              <a:gd name="T8" fmla="*/ 8735219 w 1824"/>
              <a:gd name="T9" fmla="*/ 1788678398 h 2648"/>
              <a:gd name="T10" fmla="*/ 11938348 w 1824"/>
              <a:gd name="T11" fmla="*/ 1467027915 h 2648"/>
              <a:gd name="T12" fmla="*/ 15432328 w 1824"/>
              <a:gd name="T13" fmla="*/ 1192452265 h 2648"/>
              <a:gd name="T14" fmla="*/ 18635457 w 1824"/>
              <a:gd name="T15" fmla="*/ 949255169 h 2648"/>
              <a:gd name="T16" fmla="*/ 22129437 w 1824"/>
              <a:gd name="T17" fmla="*/ 745281966 h 2648"/>
              <a:gd name="T18" fmla="*/ 25332566 w 1824"/>
              <a:gd name="T19" fmla="*/ 580535455 h 2648"/>
              <a:gd name="T20" fmla="*/ 28244306 w 1824"/>
              <a:gd name="T21" fmla="*/ 439324961 h 2648"/>
              <a:gd name="T22" fmla="*/ 30573805 w 1824"/>
              <a:gd name="T23" fmla="*/ 329493021 h 2648"/>
              <a:gd name="T24" fmla="*/ 32321065 w 1824"/>
              <a:gd name="T25" fmla="*/ 258887773 h 2648"/>
              <a:gd name="T26" fmla="*/ 33485545 w 1824"/>
              <a:gd name="T27" fmla="*/ 219661080 h 2648"/>
              <a:gd name="T28" fmla="*/ 34067785 w 1824"/>
              <a:gd name="T29" fmla="*/ 203973204 h 2648"/>
              <a:gd name="T30" fmla="*/ 48044782 w 1824"/>
              <a:gd name="T31" fmla="*/ 86295924 h 2648"/>
              <a:gd name="T32" fmla="*/ 43677173 w 1824"/>
              <a:gd name="T33" fmla="*/ 462858176 h 2648"/>
              <a:gd name="T34" fmla="*/ 43094393 w 1824"/>
              <a:gd name="T35" fmla="*/ 462858176 h 2648"/>
              <a:gd name="T36" fmla="*/ 42221303 w 1824"/>
              <a:gd name="T37" fmla="*/ 486394192 h 2648"/>
              <a:gd name="T38" fmla="*/ 40474044 w 1824"/>
              <a:gd name="T39" fmla="*/ 525620885 h 2648"/>
              <a:gd name="T40" fmla="*/ 37853154 w 1824"/>
              <a:gd name="T41" fmla="*/ 580535455 h 2648"/>
              <a:gd name="T42" fmla="*/ 35524194 w 1824"/>
              <a:gd name="T43" fmla="*/ 658986041 h 2648"/>
              <a:gd name="T44" fmla="*/ 32321065 w 1824"/>
              <a:gd name="T45" fmla="*/ 760972643 h 2648"/>
              <a:gd name="T46" fmla="*/ 28826546 w 1824"/>
              <a:gd name="T47" fmla="*/ 894337798 h 2648"/>
              <a:gd name="T48" fmla="*/ 25332566 w 1824"/>
              <a:gd name="T49" fmla="*/ 1066929647 h 2648"/>
              <a:gd name="T50" fmla="*/ 21547197 w 1824"/>
              <a:gd name="T51" fmla="*/ 1270902851 h 2648"/>
              <a:gd name="T52" fmla="*/ 17470977 w 1824"/>
              <a:gd name="T53" fmla="*/ 1521945286 h 2648"/>
              <a:gd name="T54" fmla="*/ 13685608 w 1824"/>
              <a:gd name="T55" fmla="*/ 1804366274 h 2648"/>
              <a:gd name="T56" fmla="*/ 10191089 w 1824"/>
              <a:gd name="T57" fmla="*/ 2141704634 h 2648"/>
              <a:gd name="T58" fmla="*/ 6988499 w 1824"/>
              <a:gd name="T59" fmla="*/ 2147483647 h 2648"/>
              <a:gd name="T60" fmla="*/ 4076759 w 1824"/>
              <a:gd name="T61" fmla="*/ 2147483647 h 2648"/>
              <a:gd name="T62" fmla="*/ 1164480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rot="10800000" vert="eaVert"/>
          <a:lstStyle/>
          <a:p>
            <a:endParaRPr lang="zh-CN" altLang="en-US"/>
          </a:p>
        </p:txBody>
      </p:sp>
      <p:grpSp>
        <p:nvGrpSpPr>
          <p:cNvPr id="3" name="Group 3"/>
          <p:cNvGrpSpPr>
            <a:grpSpLocks/>
          </p:cNvGrpSpPr>
          <p:nvPr/>
        </p:nvGrpSpPr>
        <p:grpSpPr bwMode="auto">
          <a:xfrm>
            <a:off x="1955800" y="5038725"/>
            <a:ext cx="3205163" cy="1743075"/>
            <a:chOff x="1232" y="3174"/>
            <a:chExt cx="2019" cy="1098"/>
          </a:xfrm>
        </p:grpSpPr>
        <p:grpSp>
          <p:nvGrpSpPr>
            <p:cNvPr id="6" name="Group 4"/>
            <p:cNvGrpSpPr>
              <a:grpSpLocks/>
            </p:cNvGrpSpPr>
            <p:nvPr/>
          </p:nvGrpSpPr>
          <p:grpSpPr bwMode="auto">
            <a:xfrm>
              <a:off x="1232" y="3174"/>
              <a:ext cx="227" cy="227"/>
              <a:chOff x="1355" y="3452"/>
              <a:chExt cx="183" cy="172"/>
            </a:xfrm>
          </p:grpSpPr>
          <p:pic>
            <p:nvPicPr>
              <p:cNvPr id="1643525" name="Picture 5" descr="circuler_1"/>
              <p:cNvPicPr>
                <a:picLocks noChangeAspect="1" noChangeArrowheads="1"/>
              </p:cNvPicPr>
              <p:nvPr/>
            </p:nvPicPr>
            <p:blipFill>
              <a:blip r:embed="rId2"/>
              <a:srcRect/>
              <a:stretch>
                <a:fillRect/>
              </a:stretch>
            </p:blipFill>
            <p:spPr bwMode="gray">
              <a:xfrm>
                <a:off x="1364" y="3452"/>
                <a:ext cx="174" cy="172"/>
              </a:xfrm>
              <a:prstGeom prst="rect">
                <a:avLst/>
              </a:prstGeom>
              <a:noFill/>
              <a:ln w="9525">
                <a:noFill/>
                <a:miter lim="800000"/>
                <a:headEnd/>
                <a:tailEnd/>
              </a:ln>
            </p:spPr>
          </p:pic>
          <p:sp>
            <p:nvSpPr>
              <p:cNvPr id="5"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w="9525" algn="ctr">
                <a:noFill/>
                <a:round/>
                <a:headEnd/>
                <a:tailEnd/>
              </a:ln>
            </p:spPr>
            <p:txBody>
              <a:bodyPr wrap="none" anchor="ctr"/>
              <a:lstStyle/>
              <a:p>
                <a:pPr algn="ctr">
                  <a:defRPr/>
                </a:pPr>
                <a:endParaRPr kumimoji="0" lang="zh-CN" altLang="en-US" sz="1800" b="0">
                  <a:ea typeface="宋体" pitchFamily="2" charset="-122"/>
                </a:endParaRPr>
              </a:p>
            </p:txBody>
          </p:sp>
          <p:grpSp>
            <p:nvGrpSpPr>
              <p:cNvPr id="7" name="Group 7"/>
              <p:cNvGrpSpPr>
                <a:grpSpLocks/>
              </p:cNvGrpSpPr>
              <p:nvPr/>
            </p:nvGrpSpPr>
            <p:grpSpPr bwMode="auto">
              <a:xfrm rot="-1297425" flipH="1" flipV="1">
                <a:off x="1377" y="3586"/>
                <a:ext cx="151" cy="37"/>
                <a:chOff x="2532" y="1051"/>
                <a:chExt cx="893" cy="246"/>
              </a:xfrm>
            </p:grpSpPr>
            <p:grpSp>
              <p:nvGrpSpPr>
                <p:cNvPr id="8" name="Group 8"/>
                <p:cNvGrpSpPr>
                  <a:grpSpLocks/>
                </p:cNvGrpSpPr>
                <p:nvPr/>
              </p:nvGrpSpPr>
              <p:grpSpPr bwMode="auto">
                <a:xfrm>
                  <a:off x="2532" y="1051"/>
                  <a:ext cx="743" cy="185"/>
                  <a:chOff x="1565" y="2568"/>
                  <a:chExt cx="1118" cy="279"/>
                </a:xfrm>
              </p:grpSpPr>
              <p:sp>
                <p:nvSpPr>
                  <p:cNvPr id="1643529"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30"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31"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32"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grpSp>
            <p:grpSp>
              <p:nvGrpSpPr>
                <p:cNvPr id="9" name="Group 13"/>
                <p:cNvGrpSpPr>
                  <a:grpSpLocks/>
                </p:cNvGrpSpPr>
                <p:nvPr/>
              </p:nvGrpSpPr>
              <p:grpSpPr bwMode="auto">
                <a:xfrm rot="1353540">
                  <a:off x="2682" y="1111"/>
                  <a:ext cx="743" cy="186"/>
                  <a:chOff x="1565" y="2568"/>
                  <a:chExt cx="1118" cy="279"/>
                </a:xfrm>
              </p:grpSpPr>
              <p:sp>
                <p:nvSpPr>
                  <p:cNvPr id="1643534"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35"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36"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37"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grpSp>
          </p:grpSp>
          <p:pic>
            <p:nvPicPr>
              <p:cNvPr id="1643538" name="Picture 18" descr="light_shadow1"/>
              <p:cNvPicPr>
                <a:picLocks noChangeAspect="1" noChangeArrowheads="1"/>
              </p:cNvPicPr>
              <p:nvPr/>
            </p:nvPicPr>
            <p:blipFill>
              <a:blip r:embed="rId3"/>
              <a:srcRect t="23740"/>
              <a:stretch>
                <a:fillRect/>
              </a:stretch>
            </p:blipFill>
            <p:spPr bwMode="gray">
              <a:xfrm rot="-2569845">
                <a:off x="1355" y="3467"/>
                <a:ext cx="129" cy="84"/>
              </a:xfrm>
              <a:prstGeom prst="rect">
                <a:avLst/>
              </a:prstGeom>
              <a:noFill/>
              <a:ln w="9525">
                <a:noFill/>
                <a:miter lim="800000"/>
                <a:headEnd/>
                <a:tailEnd/>
              </a:ln>
            </p:spPr>
          </p:pic>
        </p:grpSp>
        <p:grpSp>
          <p:nvGrpSpPr>
            <p:cNvPr id="10" name="Group 19"/>
            <p:cNvGrpSpPr>
              <a:grpSpLocks/>
            </p:cNvGrpSpPr>
            <p:nvPr/>
          </p:nvGrpSpPr>
          <p:grpSpPr bwMode="auto">
            <a:xfrm>
              <a:off x="1459" y="3192"/>
              <a:ext cx="907" cy="398"/>
              <a:chOff x="1763" y="2872"/>
              <a:chExt cx="907" cy="398"/>
            </a:xfrm>
          </p:grpSpPr>
          <p:sp>
            <p:nvSpPr>
              <p:cNvPr id="1643540" name="AutoShape 64"/>
              <p:cNvSpPr>
                <a:spLocks noChangeArrowheads="1"/>
              </p:cNvSpPr>
              <p:nvPr/>
            </p:nvSpPr>
            <p:spPr bwMode="gray">
              <a:xfrm>
                <a:off x="1767" y="2872"/>
                <a:ext cx="903" cy="39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p>
                <a:pPr algn="ctr"/>
                <a:endParaRPr kumimoji="0" lang="zh-CN" altLang="en-US" sz="1800" b="0"/>
              </a:p>
            </p:txBody>
          </p:sp>
          <p:sp>
            <p:nvSpPr>
              <p:cNvPr id="1643541" name="Text Box 67"/>
              <p:cNvSpPr txBox="1">
                <a:spLocks noChangeArrowheads="1"/>
              </p:cNvSpPr>
              <p:nvPr/>
            </p:nvSpPr>
            <p:spPr bwMode="white">
              <a:xfrm>
                <a:off x="1763" y="2934"/>
                <a:ext cx="861" cy="231"/>
              </a:xfrm>
              <a:prstGeom prst="rect">
                <a:avLst/>
              </a:prstGeom>
              <a:noFill/>
              <a:ln w="9525" algn="ctr">
                <a:noFill/>
                <a:miter lim="800000"/>
                <a:headEnd/>
                <a:tailEnd/>
              </a:ln>
            </p:spPr>
            <p:txBody>
              <a:bodyPr>
                <a:spAutoFit/>
              </a:bodyPr>
              <a:lstStyle/>
              <a:p>
                <a:pPr algn="ctr" eaLnBrk="0" hangingPunct="0">
                  <a:spcBef>
                    <a:spcPct val="50000"/>
                  </a:spcBef>
                </a:pPr>
                <a:r>
                  <a:rPr kumimoji="0" lang="zh-CN" altLang="en-US" sz="1800">
                    <a:solidFill>
                      <a:srgbClr val="FFFFFF"/>
                    </a:solidFill>
                  </a:rPr>
                  <a:t>个人计算机</a:t>
                </a:r>
                <a:endParaRPr kumimoji="0" lang="en-US" altLang="zh-CN" sz="1800">
                  <a:solidFill>
                    <a:srgbClr val="FFFFFF"/>
                  </a:solidFill>
                </a:endParaRPr>
              </a:p>
            </p:txBody>
          </p:sp>
        </p:grpSp>
        <p:pic>
          <p:nvPicPr>
            <p:cNvPr id="1643542" name="Picture 22" descr="个人计算机"/>
            <p:cNvPicPr>
              <a:picLocks noChangeAspect="1" noChangeArrowheads="1"/>
            </p:cNvPicPr>
            <p:nvPr/>
          </p:nvPicPr>
          <p:blipFill>
            <a:blip r:embed="rId4"/>
            <a:srcRect/>
            <a:stretch>
              <a:fillRect/>
            </a:stretch>
          </p:blipFill>
          <p:spPr bwMode="auto">
            <a:xfrm>
              <a:off x="1472" y="3614"/>
              <a:ext cx="1779" cy="658"/>
            </a:xfrm>
            <a:prstGeom prst="rect">
              <a:avLst/>
            </a:prstGeom>
            <a:noFill/>
          </p:spPr>
        </p:pic>
      </p:grpSp>
      <p:grpSp>
        <p:nvGrpSpPr>
          <p:cNvPr id="11" name="Group 23"/>
          <p:cNvGrpSpPr>
            <a:grpSpLocks/>
          </p:cNvGrpSpPr>
          <p:nvPr/>
        </p:nvGrpSpPr>
        <p:grpSpPr bwMode="auto">
          <a:xfrm>
            <a:off x="252413" y="5245100"/>
            <a:ext cx="1724025" cy="1539875"/>
            <a:chOff x="159" y="3304"/>
            <a:chExt cx="1086" cy="970"/>
          </a:xfrm>
        </p:grpSpPr>
        <p:grpSp>
          <p:nvGrpSpPr>
            <p:cNvPr id="12" name="Group 4"/>
            <p:cNvGrpSpPr>
              <a:grpSpLocks/>
            </p:cNvGrpSpPr>
            <p:nvPr/>
          </p:nvGrpSpPr>
          <p:grpSpPr bwMode="auto">
            <a:xfrm>
              <a:off x="159" y="3320"/>
              <a:ext cx="227" cy="227"/>
              <a:chOff x="1355" y="3452"/>
              <a:chExt cx="183" cy="172"/>
            </a:xfrm>
          </p:grpSpPr>
          <p:pic>
            <p:nvPicPr>
              <p:cNvPr id="1643545" name="Picture 5" descr="circuler_1"/>
              <p:cNvPicPr>
                <a:picLocks noChangeAspect="1" noChangeArrowheads="1"/>
              </p:cNvPicPr>
              <p:nvPr/>
            </p:nvPicPr>
            <p:blipFill>
              <a:blip r:embed="rId2"/>
              <a:srcRect/>
              <a:stretch>
                <a:fillRect/>
              </a:stretch>
            </p:blipFill>
            <p:spPr bwMode="gray">
              <a:xfrm>
                <a:off x="1364" y="3452"/>
                <a:ext cx="174" cy="172"/>
              </a:xfrm>
              <a:prstGeom prst="rect">
                <a:avLst/>
              </a:prstGeom>
              <a:noFill/>
              <a:ln w="9525">
                <a:noFill/>
                <a:miter lim="800000"/>
                <a:headEnd/>
                <a:tailEnd/>
              </a:ln>
            </p:spPr>
          </p:pic>
          <p:sp>
            <p:nvSpPr>
              <p:cNvPr id="4"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w="9525" algn="ctr">
                <a:noFill/>
                <a:round/>
                <a:headEnd/>
                <a:tailEnd/>
              </a:ln>
            </p:spPr>
            <p:txBody>
              <a:bodyPr wrap="none" anchor="ctr"/>
              <a:lstStyle/>
              <a:p>
                <a:pPr algn="ctr">
                  <a:defRPr/>
                </a:pPr>
                <a:endParaRPr kumimoji="0" lang="zh-CN" altLang="en-US" sz="1800" b="0">
                  <a:ea typeface="宋体" pitchFamily="2" charset="-122"/>
                </a:endParaRPr>
              </a:p>
            </p:txBody>
          </p:sp>
          <p:grpSp>
            <p:nvGrpSpPr>
              <p:cNvPr id="13" name="Group 7"/>
              <p:cNvGrpSpPr>
                <a:grpSpLocks/>
              </p:cNvGrpSpPr>
              <p:nvPr/>
            </p:nvGrpSpPr>
            <p:grpSpPr bwMode="auto">
              <a:xfrm rot="-1297425" flipH="1" flipV="1">
                <a:off x="1377" y="3586"/>
                <a:ext cx="151" cy="37"/>
                <a:chOff x="2532" y="1051"/>
                <a:chExt cx="893" cy="246"/>
              </a:xfrm>
            </p:grpSpPr>
            <p:grpSp>
              <p:nvGrpSpPr>
                <p:cNvPr id="14" name="Group 8"/>
                <p:cNvGrpSpPr>
                  <a:grpSpLocks/>
                </p:cNvGrpSpPr>
                <p:nvPr/>
              </p:nvGrpSpPr>
              <p:grpSpPr bwMode="auto">
                <a:xfrm>
                  <a:off x="2532" y="1051"/>
                  <a:ext cx="743" cy="185"/>
                  <a:chOff x="1565" y="2568"/>
                  <a:chExt cx="1118" cy="279"/>
                </a:xfrm>
              </p:grpSpPr>
              <p:sp>
                <p:nvSpPr>
                  <p:cNvPr id="1643549"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50"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51"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52"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grpSp>
            <p:grpSp>
              <p:nvGrpSpPr>
                <p:cNvPr id="15" name="Group 13"/>
                <p:cNvGrpSpPr>
                  <a:grpSpLocks/>
                </p:cNvGrpSpPr>
                <p:nvPr/>
              </p:nvGrpSpPr>
              <p:grpSpPr bwMode="auto">
                <a:xfrm rot="1353540">
                  <a:off x="2682" y="1111"/>
                  <a:ext cx="743" cy="186"/>
                  <a:chOff x="1565" y="2568"/>
                  <a:chExt cx="1118" cy="279"/>
                </a:xfrm>
              </p:grpSpPr>
              <p:sp>
                <p:nvSpPr>
                  <p:cNvPr id="1643554"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55"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56"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57"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grpSp>
          </p:grpSp>
          <p:pic>
            <p:nvPicPr>
              <p:cNvPr id="1643558" name="Picture 18" descr="light_shadow1"/>
              <p:cNvPicPr>
                <a:picLocks noChangeAspect="1" noChangeArrowheads="1"/>
              </p:cNvPicPr>
              <p:nvPr/>
            </p:nvPicPr>
            <p:blipFill>
              <a:blip r:embed="rId3"/>
              <a:srcRect t="23740"/>
              <a:stretch>
                <a:fillRect/>
              </a:stretch>
            </p:blipFill>
            <p:spPr bwMode="gray">
              <a:xfrm rot="-2569845">
                <a:off x="1355" y="3467"/>
                <a:ext cx="129" cy="84"/>
              </a:xfrm>
              <a:prstGeom prst="rect">
                <a:avLst/>
              </a:prstGeom>
              <a:noFill/>
              <a:ln w="9525">
                <a:noFill/>
                <a:miter lim="800000"/>
                <a:headEnd/>
                <a:tailEnd/>
              </a:ln>
            </p:spPr>
          </p:pic>
        </p:grpSp>
        <p:grpSp>
          <p:nvGrpSpPr>
            <p:cNvPr id="16" name="Group 39"/>
            <p:cNvGrpSpPr>
              <a:grpSpLocks/>
            </p:cNvGrpSpPr>
            <p:nvPr/>
          </p:nvGrpSpPr>
          <p:grpSpPr bwMode="auto">
            <a:xfrm>
              <a:off x="367" y="3304"/>
              <a:ext cx="811" cy="408"/>
              <a:chOff x="671" y="2984"/>
              <a:chExt cx="811" cy="408"/>
            </a:xfrm>
          </p:grpSpPr>
          <p:sp>
            <p:nvSpPr>
              <p:cNvPr id="1643560" name="AutoShape 64"/>
              <p:cNvSpPr>
                <a:spLocks noChangeArrowheads="1"/>
              </p:cNvSpPr>
              <p:nvPr/>
            </p:nvSpPr>
            <p:spPr bwMode="gray">
              <a:xfrm>
                <a:off x="694" y="2984"/>
                <a:ext cx="754" cy="40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p>
                <a:pPr algn="ctr"/>
                <a:endParaRPr kumimoji="0" lang="zh-CN" altLang="en-US" sz="1800" b="0"/>
              </a:p>
            </p:txBody>
          </p:sp>
          <p:sp>
            <p:nvSpPr>
              <p:cNvPr id="1643561" name="Text Box 67"/>
              <p:cNvSpPr txBox="1">
                <a:spLocks noChangeArrowheads="1"/>
              </p:cNvSpPr>
              <p:nvPr/>
            </p:nvSpPr>
            <p:spPr bwMode="white">
              <a:xfrm>
                <a:off x="671" y="2987"/>
                <a:ext cx="811" cy="404"/>
              </a:xfrm>
              <a:prstGeom prst="rect">
                <a:avLst/>
              </a:prstGeom>
              <a:noFill/>
              <a:ln w="9525" algn="ctr">
                <a:noFill/>
                <a:miter lim="800000"/>
                <a:headEnd/>
                <a:tailEnd/>
              </a:ln>
            </p:spPr>
            <p:txBody>
              <a:bodyPr>
                <a:spAutoFit/>
              </a:bodyPr>
              <a:lstStyle/>
              <a:p>
                <a:pPr algn="ctr" eaLnBrk="0" hangingPunct="0">
                  <a:spcBef>
                    <a:spcPct val="50000"/>
                  </a:spcBef>
                </a:pPr>
                <a:r>
                  <a:rPr kumimoji="0" lang="zh-CN" altLang="en-US" sz="1800">
                    <a:solidFill>
                      <a:srgbClr val="FFFFFF"/>
                    </a:solidFill>
                  </a:rPr>
                  <a:t>冯</a:t>
                </a:r>
                <a:r>
                  <a:rPr kumimoji="0" lang="en-US" altLang="zh-CN" sz="1800">
                    <a:solidFill>
                      <a:srgbClr val="FFFFFF"/>
                    </a:solidFill>
                  </a:rPr>
                  <a:t>.</a:t>
                </a:r>
                <a:r>
                  <a:rPr kumimoji="0" lang="zh-CN" altLang="en-US" sz="1800">
                    <a:solidFill>
                      <a:srgbClr val="FFFFFF"/>
                    </a:solidFill>
                  </a:rPr>
                  <a:t>诺依曼计算机</a:t>
                </a:r>
              </a:p>
            </p:txBody>
          </p:sp>
        </p:grpSp>
        <p:pic>
          <p:nvPicPr>
            <p:cNvPr id="1643562" name="Picture 42" descr="冯诺依曼计算机"/>
            <p:cNvPicPr>
              <a:picLocks noChangeAspect="1" noChangeArrowheads="1"/>
            </p:cNvPicPr>
            <p:nvPr/>
          </p:nvPicPr>
          <p:blipFill>
            <a:blip r:embed="rId5"/>
            <a:srcRect/>
            <a:stretch>
              <a:fillRect/>
            </a:stretch>
          </p:blipFill>
          <p:spPr bwMode="auto">
            <a:xfrm>
              <a:off x="224" y="3746"/>
              <a:ext cx="1021" cy="528"/>
            </a:xfrm>
            <a:prstGeom prst="rect">
              <a:avLst/>
            </a:prstGeom>
            <a:noFill/>
          </p:spPr>
        </p:pic>
      </p:grpSp>
      <p:grpSp>
        <p:nvGrpSpPr>
          <p:cNvPr id="17" name="Group 43"/>
          <p:cNvGrpSpPr>
            <a:grpSpLocks/>
          </p:cNvGrpSpPr>
          <p:nvPr/>
        </p:nvGrpSpPr>
        <p:grpSpPr bwMode="auto">
          <a:xfrm>
            <a:off x="5081588" y="939800"/>
            <a:ext cx="3232150" cy="3992563"/>
            <a:chOff x="3183" y="509"/>
            <a:chExt cx="2036" cy="2571"/>
          </a:xfrm>
        </p:grpSpPr>
        <p:grpSp>
          <p:nvGrpSpPr>
            <p:cNvPr id="18" name="Group 4"/>
            <p:cNvGrpSpPr>
              <a:grpSpLocks/>
            </p:cNvGrpSpPr>
            <p:nvPr/>
          </p:nvGrpSpPr>
          <p:grpSpPr bwMode="auto">
            <a:xfrm>
              <a:off x="3519" y="2853"/>
              <a:ext cx="227" cy="227"/>
              <a:chOff x="1355" y="3452"/>
              <a:chExt cx="183" cy="172"/>
            </a:xfrm>
          </p:grpSpPr>
          <p:pic>
            <p:nvPicPr>
              <p:cNvPr id="1643565" name="Picture 5" descr="circuler_1"/>
              <p:cNvPicPr>
                <a:picLocks noChangeAspect="1" noChangeArrowheads="1"/>
              </p:cNvPicPr>
              <p:nvPr/>
            </p:nvPicPr>
            <p:blipFill>
              <a:blip r:embed="rId2"/>
              <a:srcRect/>
              <a:stretch>
                <a:fillRect/>
              </a:stretch>
            </p:blipFill>
            <p:spPr bwMode="gray">
              <a:xfrm>
                <a:off x="1364" y="3452"/>
                <a:ext cx="174" cy="172"/>
              </a:xfrm>
              <a:prstGeom prst="rect">
                <a:avLst/>
              </a:prstGeom>
              <a:noFill/>
              <a:ln w="9525">
                <a:noFill/>
                <a:miter lim="800000"/>
                <a:headEnd/>
                <a:tailEnd/>
              </a:ln>
            </p:spPr>
          </p:pic>
          <p:sp>
            <p:nvSpPr>
              <p:cNvPr id="2"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w="9525" algn="ctr">
                <a:noFill/>
                <a:round/>
                <a:headEnd/>
                <a:tailEnd/>
              </a:ln>
            </p:spPr>
            <p:txBody>
              <a:bodyPr wrap="none" anchor="ctr"/>
              <a:lstStyle/>
              <a:p>
                <a:pPr algn="ctr">
                  <a:defRPr/>
                </a:pPr>
                <a:endParaRPr kumimoji="0" lang="zh-CN" altLang="en-US" sz="1800" b="0">
                  <a:ea typeface="宋体" pitchFamily="2" charset="-122"/>
                </a:endParaRPr>
              </a:p>
            </p:txBody>
          </p:sp>
          <p:grpSp>
            <p:nvGrpSpPr>
              <p:cNvPr id="19" name="Group 7"/>
              <p:cNvGrpSpPr>
                <a:grpSpLocks/>
              </p:cNvGrpSpPr>
              <p:nvPr/>
            </p:nvGrpSpPr>
            <p:grpSpPr bwMode="auto">
              <a:xfrm rot="-1297425" flipH="1" flipV="1">
                <a:off x="1377" y="3586"/>
                <a:ext cx="151" cy="37"/>
                <a:chOff x="2532" y="1051"/>
                <a:chExt cx="893" cy="246"/>
              </a:xfrm>
            </p:grpSpPr>
            <p:grpSp>
              <p:nvGrpSpPr>
                <p:cNvPr id="20" name="Group 8"/>
                <p:cNvGrpSpPr>
                  <a:grpSpLocks/>
                </p:cNvGrpSpPr>
                <p:nvPr/>
              </p:nvGrpSpPr>
              <p:grpSpPr bwMode="auto">
                <a:xfrm>
                  <a:off x="2532" y="1051"/>
                  <a:ext cx="743" cy="185"/>
                  <a:chOff x="1565" y="2568"/>
                  <a:chExt cx="1118" cy="279"/>
                </a:xfrm>
              </p:grpSpPr>
              <p:sp>
                <p:nvSpPr>
                  <p:cNvPr id="1643569"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70"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71"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72"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grpSp>
            <p:grpSp>
              <p:nvGrpSpPr>
                <p:cNvPr id="21" name="Group 13"/>
                <p:cNvGrpSpPr>
                  <a:grpSpLocks/>
                </p:cNvGrpSpPr>
                <p:nvPr/>
              </p:nvGrpSpPr>
              <p:grpSpPr bwMode="auto">
                <a:xfrm rot="1353540">
                  <a:off x="2682" y="1111"/>
                  <a:ext cx="743" cy="186"/>
                  <a:chOff x="1565" y="2568"/>
                  <a:chExt cx="1118" cy="279"/>
                </a:xfrm>
              </p:grpSpPr>
              <p:sp>
                <p:nvSpPr>
                  <p:cNvPr id="1643574"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75"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76"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77"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grpSp>
          </p:grpSp>
          <p:pic>
            <p:nvPicPr>
              <p:cNvPr id="1643578" name="Picture 18" descr="light_shadow1"/>
              <p:cNvPicPr>
                <a:picLocks noChangeAspect="1" noChangeArrowheads="1"/>
              </p:cNvPicPr>
              <p:nvPr/>
            </p:nvPicPr>
            <p:blipFill>
              <a:blip r:embed="rId3"/>
              <a:srcRect t="23740"/>
              <a:stretch>
                <a:fillRect/>
              </a:stretch>
            </p:blipFill>
            <p:spPr bwMode="gray">
              <a:xfrm rot="-2569845">
                <a:off x="1355" y="3467"/>
                <a:ext cx="129" cy="84"/>
              </a:xfrm>
              <a:prstGeom prst="rect">
                <a:avLst/>
              </a:prstGeom>
              <a:noFill/>
              <a:ln w="9525">
                <a:noFill/>
                <a:miter lim="800000"/>
                <a:headEnd/>
                <a:tailEnd/>
              </a:ln>
            </p:spPr>
          </p:pic>
        </p:grpSp>
        <p:grpSp>
          <p:nvGrpSpPr>
            <p:cNvPr id="22" name="Group 59"/>
            <p:cNvGrpSpPr>
              <a:grpSpLocks/>
            </p:cNvGrpSpPr>
            <p:nvPr/>
          </p:nvGrpSpPr>
          <p:grpSpPr bwMode="auto">
            <a:xfrm>
              <a:off x="3746" y="2562"/>
              <a:ext cx="764" cy="459"/>
              <a:chOff x="4010" y="2210"/>
              <a:chExt cx="764" cy="459"/>
            </a:xfrm>
          </p:grpSpPr>
          <p:sp>
            <p:nvSpPr>
              <p:cNvPr id="1643580" name="AutoShape 64"/>
              <p:cNvSpPr>
                <a:spLocks noChangeArrowheads="1"/>
              </p:cNvSpPr>
              <p:nvPr/>
            </p:nvSpPr>
            <p:spPr bwMode="gray">
              <a:xfrm>
                <a:off x="4010" y="2210"/>
                <a:ext cx="764" cy="459"/>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p>
                <a:pPr algn="ctr"/>
                <a:endParaRPr kumimoji="0" lang="zh-CN" altLang="en-US" sz="1800" b="0"/>
              </a:p>
            </p:txBody>
          </p:sp>
          <p:sp>
            <p:nvSpPr>
              <p:cNvPr id="1643581" name="Text Box 67"/>
              <p:cNvSpPr txBox="1">
                <a:spLocks noChangeArrowheads="1"/>
              </p:cNvSpPr>
              <p:nvPr/>
            </p:nvSpPr>
            <p:spPr bwMode="white">
              <a:xfrm>
                <a:off x="4027" y="2232"/>
                <a:ext cx="672" cy="413"/>
              </a:xfrm>
              <a:prstGeom prst="rect">
                <a:avLst/>
              </a:prstGeom>
              <a:noFill/>
              <a:ln w="9525" algn="ctr">
                <a:noFill/>
                <a:miter lim="800000"/>
                <a:headEnd/>
                <a:tailEnd/>
              </a:ln>
            </p:spPr>
            <p:txBody>
              <a:bodyPr>
                <a:spAutoFit/>
              </a:bodyPr>
              <a:lstStyle/>
              <a:p>
                <a:pPr algn="ctr" eaLnBrk="0" hangingPunct="0">
                  <a:spcBef>
                    <a:spcPct val="50000"/>
                  </a:spcBef>
                </a:pPr>
                <a:r>
                  <a:rPr kumimoji="0" lang="zh-CN" altLang="en-US" sz="1800">
                    <a:solidFill>
                      <a:srgbClr val="FFFFFF"/>
                    </a:solidFill>
                  </a:rPr>
                  <a:t>云计算环境</a:t>
                </a:r>
              </a:p>
            </p:txBody>
          </p:sp>
        </p:grpSp>
        <p:pic>
          <p:nvPicPr>
            <p:cNvPr id="1643582" name="Picture 62" descr="云计算"/>
            <p:cNvPicPr>
              <a:picLocks noChangeAspect="1" noChangeArrowheads="1"/>
            </p:cNvPicPr>
            <p:nvPr/>
          </p:nvPicPr>
          <p:blipFill>
            <a:blip r:embed="rId6"/>
            <a:srcRect/>
            <a:stretch>
              <a:fillRect/>
            </a:stretch>
          </p:blipFill>
          <p:spPr bwMode="auto">
            <a:xfrm>
              <a:off x="3183" y="509"/>
              <a:ext cx="2036" cy="2094"/>
            </a:xfrm>
            <a:prstGeom prst="rect">
              <a:avLst/>
            </a:prstGeom>
            <a:noFill/>
          </p:spPr>
        </p:pic>
      </p:grpSp>
      <p:grpSp>
        <p:nvGrpSpPr>
          <p:cNvPr id="23" name="Group 63"/>
          <p:cNvGrpSpPr>
            <a:grpSpLocks/>
          </p:cNvGrpSpPr>
          <p:nvPr/>
        </p:nvGrpSpPr>
        <p:grpSpPr bwMode="auto">
          <a:xfrm>
            <a:off x="1516063" y="1606550"/>
            <a:ext cx="3906837" cy="3636963"/>
            <a:chOff x="851" y="996"/>
            <a:chExt cx="2461" cy="2291"/>
          </a:xfrm>
        </p:grpSpPr>
        <p:grpSp>
          <p:nvGrpSpPr>
            <p:cNvPr id="24" name="Group 4"/>
            <p:cNvGrpSpPr>
              <a:grpSpLocks/>
            </p:cNvGrpSpPr>
            <p:nvPr/>
          </p:nvGrpSpPr>
          <p:grpSpPr bwMode="auto">
            <a:xfrm>
              <a:off x="2323" y="3046"/>
              <a:ext cx="227" cy="227"/>
              <a:chOff x="1355" y="3452"/>
              <a:chExt cx="183" cy="172"/>
            </a:xfrm>
          </p:grpSpPr>
          <p:pic>
            <p:nvPicPr>
              <p:cNvPr id="1643585" name="Picture 5" descr="circuler_1"/>
              <p:cNvPicPr>
                <a:picLocks noChangeAspect="1" noChangeArrowheads="1"/>
              </p:cNvPicPr>
              <p:nvPr/>
            </p:nvPicPr>
            <p:blipFill>
              <a:blip r:embed="rId2"/>
              <a:srcRect/>
              <a:stretch>
                <a:fillRect/>
              </a:stretch>
            </p:blipFill>
            <p:spPr bwMode="gray">
              <a:xfrm>
                <a:off x="1364" y="3452"/>
                <a:ext cx="174" cy="172"/>
              </a:xfrm>
              <a:prstGeom prst="rect">
                <a:avLst/>
              </a:prstGeom>
              <a:noFill/>
              <a:ln w="9525">
                <a:noFill/>
                <a:miter lim="800000"/>
                <a:headEnd/>
                <a:tailEnd/>
              </a:ln>
            </p:spPr>
          </p:pic>
          <p:sp>
            <p:nvSpPr>
              <p:cNvPr id="212998"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w="9525" algn="ctr">
                <a:noFill/>
                <a:round/>
                <a:headEnd/>
                <a:tailEnd/>
              </a:ln>
            </p:spPr>
            <p:txBody>
              <a:bodyPr wrap="none" anchor="ctr"/>
              <a:lstStyle/>
              <a:p>
                <a:pPr algn="ctr">
                  <a:defRPr/>
                </a:pPr>
                <a:endParaRPr kumimoji="0" lang="zh-CN" altLang="en-US" sz="1800" b="0">
                  <a:ea typeface="宋体" pitchFamily="2" charset="-122"/>
                </a:endParaRPr>
              </a:p>
            </p:txBody>
          </p:sp>
          <p:grpSp>
            <p:nvGrpSpPr>
              <p:cNvPr id="25" name="Group 7"/>
              <p:cNvGrpSpPr>
                <a:grpSpLocks/>
              </p:cNvGrpSpPr>
              <p:nvPr/>
            </p:nvGrpSpPr>
            <p:grpSpPr bwMode="auto">
              <a:xfrm rot="-1297425" flipH="1" flipV="1">
                <a:off x="1377" y="3586"/>
                <a:ext cx="151" cy="37"/>
                <a:chOff x="2532" y="1051"/>
                <a:chExt cx="893" cy="246"/>
              </a:xfrm>
            </p:grpSpPr>
            <p:grpSp>
              <p:nvGrpSpPr>
                <p:cNvPr id="26" name="Group 8"/>
                <p:cNvGrpSpPr>
                  <a:grpSpLocks/>
                </p:cNvGrpSpPr>
                <p:nvPr/>
              </p:nvGrpSpPr>
              <p:grpSpPr bwMode="auto">
                <a:xfrm>
                  <a:off x="2532" y="1051"/>
                  <a:ext cx="743" cy="185"/>
                  <a:chOff x="1565" y="2568"/>
                  <a:chExt cx="1118" cy="279"/>
                </a:xfrm>
              </p:grpSpPr>
              <p:sp>
                <p:nvSpPr>
                  <p:cNvPr id="1643589"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90"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91"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92"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grpSp>
            <p:grpSp>
              <p:nvGrpSpPr>
                <p:cNvPr id="27" name="Group 13"/>
                <p:cNvGrpSpPr>
                  <a:grpSpLocks/>
                </p:cNvGrpSpPr>
                <p:nvPr/>
              </p:nvGrpSpPr>
              <p:grpSpPr bwMode="auto">
                <a:xfrm rot="1353540">
                  <a:off x="2682" y="1111"/>
                  <a:ext cx="743" cy="186"/>
                  <a:chOff x="1565" y="2568"/>
                  <a:chExt cx="1118" cy="279"/>
                </a:xfrm>
              </p:grpSpPr>
              <p:sp>
                <p:nvSpPr>
                  <p:cNvPr id="1643594"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95"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96"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sp>
                <p:nvSpPr>
                  <p:cNvPr id="1643597"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a:endParaRPr kumimoji="0" lang="zh-CN" altLang="en-US" sz="1800" b="0"/>
                  </a:p>
                </p:txBody>
              </p:sp>
            </p:grpSp>
          </p:grpSp>
          <p:pic>
            <p:nvPicPr>
              <p:cNvPr id="1643598" name="Picture 18" descr="light_shadow1"/>
              <p:cNvPicPr>
                <a:picLocks noChangeAspect="1" noChangeArrowheads="1"/>
              </p:cNvPicPr>
              <p:nvPr/>
            </p:nvPicPr>
            <p:blipFill>
              <a:blip r:embed="rId3"/>
              <a:srcRect t="23740"/>
              <a:stretch>
                <a:fillRect/>
              </a:stretch>
            </p:blipFill>
            <p:spPr bwMode="gray">
              <a:xfrm rot="-2569845">
                <a:off x="1355" y="3467"/>
                <a:ext cx="129" cy="84"/>
              </a:xfrm>
              <a:prstGeom prst="rect">
                <a:avLst/>
              </a:prstGeom>
              <a:noFill/>
              <a:ln w="9525">
                <a:noFill/>
                <a:miter lim="800000"/>
                <a:headEnd/>
                <a:tailEnd/>
              </a:ln>
            </p:spPr>
          </p:pic>
        </p:grpSp>
        <p:grpSp>
          <p:nvGrpSpPr>
            <p:cNvPr id="28" name="Group 79"/>
            <p:cNvGrpSpPr>
              <a:grpSpLocks/>
            </p:cNvGrpSpPr>
            <p:nvPr/>
          </p:nvGrpSpPr>
          <p:grpSpPr bwMode="auto">
            <a:xfrm>
              <a:off x="2548" y="2828"/>
              <a:ext cx="764" cy="459"/>
              <a:chOff x="2852" y="2508"/>
              <a:chExt cx="764" cy="459"/>
            </a:xfrm>
          </p:grpSpPr>
          <p:sp>
            <p:nvSpPr>
              <p:cNvPr id="1643600" name="AutoShape 64"/>
              <p:cNvSpPr>
                <a:spLocks noChangeArrowheads="1"/>
              </p:cNvSpPr>
              <p:nvPr/>
            </p:nvSpPr>
            <p:spPr bwMode="gray">
              <a:xfrm>
                <a:off x="2852" y="2508"/>
                <a:ext cx="764" cy="459"/>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p>
                <a:pPr algn="ctr"/>
                <a:endParaRPr kumimoji="0" lang="zh-CN" altLang="en-US" sz="1800" b="0"/>
              </a:p>
            </p:txBody>
          </p:sp>
          <p:sp>
            <p:nvSpPr>
              <p:cNvPr id="1643601" name="Text Box 67"/>
              <p:cNvSpPr txBox="1">
                <a:spLocks noChangeArrowheads="1"/>
              </p:cNvSpPr>
              <p:nvPr/>
            </p:nvSpPr>
            <p:spPr bwMode="white">
              <a:xfrm>
                <a:off x="2870" y="2546"/>
                <a:ext cx="726" cy="404"/>
              </a:xfrm>
              <a:prstGeom prst="rect">
                <a:avLst/>
              </a:prstGeom>
              <a:noFill/>
              <a:ln w="9525" algn="ctr">
                <a:noFill/>
                <a:miter lim="800000"/>
                <a:headEnd/>
                <a:tailEnd/>
              </a:ln>
            </p:spPr>
            <p:txBody>
              <a:bodyPr>
                <a:spAutoFit/>
              </a:bodyPr>
              <a:lstStyle/>
              <a:p>
                <a:pPr algn="ctr" eaLnBrk="0" hangingPunct="0">
                  <a:spcBef>
                    <a:spcPct val="50000"/>
                  </a:spcBef>
                </a:pPr>
                <a:r>
                  <a:rPr kumimoji="0" lang="zh-CN" altLang="en-US" sz="1800">
                    <a:solidFill>
                      <a:srgbClr val="FFFFFF"/>
                    </a:solidFill>
                  </a:rPr>
                  <a:t>并行分布计算环境</a:t>
                </a:r>
              </a:p>
            </p:txBody>
          </p:sp>
        </p:grpSp>
        <p:pic>
          <p:nvPicPr>
            <p:cNvPr id="1643602" name="Picture 82" descr="大型计算机"/>
            <p:cNvPicPr>
              <a:picLocks noChangeAspect="1" noChangeArrowheads="1"/>
            </p:cNvPicPr>
            <p:nvPr/>
          </p:nvPicPr>
          <p:blipFill>
            <a:blip r:embed="rId7"/>
            <a:srcRect/>
            <a:stretch>
              <a:fillRect/>
            </a:stretch>
          </p:blipFill>
          <p:spPr bwMode="auto">
            <a:xfrm>
              <a:off x="851" y="996"/>
              <a:ext cx="1801" cy="2046"/>
            </a:xfrm>
            <a:prstGeom prst="rect">
              <a:avLst/>
            </a:prstGeom>
            <a:noFill/>
          </p:spPr>
        </p:pic>
      </p:grpSp>
      <p:sp>
        <p:nvSpPr>
          <p:cNvPr id="1643604" name="Text Box 16"/>
          <p:cNvSpPr txBox="1">
            <a:spLocks noChangeArrowheads="1"/>
          </p:cNvSpPr>
          <p:nvPr/>
        </p:nvSpPr>
        <p:spPr bwMode="auto">
          <a:xfrm>
            <a:off x="163513" y="0"/>
            <a:ext cx="3752950" cy="430054"/>
          </a:xfrm>
          <a:prstGeom prst="rect">
            <a:avLst/>
          </a:prstGeom>
          <a:noFill/>
          <a:ln w="9525">
            <a:noFill/>
            <a:miter lim="800000"/>
            <a:headEnd/>
            <a:tailEnd/>
          </a:ln>
        </p:spPr>
        <p:txBody>
          <a:bodyPr wrap="none">
            <a:spAutoFit/>
          </a:bodyPr>
          <a:lstStyle/>
          <a:p>
            <a:pPr>
              <a:lnSpc>
                <a:spcPct val="120000"/>
              </a:lnSpc>
            </a:pPr>
            <a:r>
              <a:rPr lang="en-US" altLang="zh-CN" sz="2000" dirty="0">
                <a:solidFill>
                  <a:schemeClr val="bg1"/>
                </a:solidFill>
                <a:ea typeface="华文中宋" pitchFamily="2" charset="-122"/>
              </a:rPr>
              <a:t>(2) </a:t>
            </a:r>
            <a:r>
              <a:rPr lang="zh-CN" altLang="en-US" sz="2000" dirty="0">
                <a:solidFill>
                  <a:schemeClr val="bg1"/>
                </a:solidFill>
                <a:ea typeface="华文中宋" pitchFamily="2" charset="-122"/>
              </a:rPr>
              <a:t>通用计算环境是如何演化的</a:t>
            </a:r>
            <a:r>
              <a:rPr lang="en-US" altLang="zh-CN" sz="2000" dirty="0">
                <a:solidFill>
                  <a:schemeClr val="bg1"/>
                </a:solidFill>
                <a:ea typeface="华文中宋" pitchFamily="2" charset="-122"/>
              </a:rPr>
              <a:t>?</a:t>
            </a:r>
          </a:p>
        </p:txBody>
      </p:sp>
      <p:sp>
        <p:nvSpPr>
          <p:cNvPr id="1643605" name="Text Box 85"/>
          <p:cNvSpPr txBox="1">
            <a:spLocks noChangeArrowheads="1"/>
          </p:cNvSpPr>
          <p:nvPr/>
        </p:nvSpPr>
        <p:spPr bwMode="auto">
          <a:xfrm>
            <a:off x="209550" y="996950"/>
            <a:ext cx="3536950" cy="457200"/>
          </a:xfrm>
          <a:prstGeom prst="rect">
            <a:avLst/>
          </a:prstGeom>
          <a:noFill/>
          <a:ln w="9525">
            <a:noFill/>
            <a:miter lim="800000"/>
            <a:headEnd/>
            <a:tailEnd/>
          </a:ln>
          <a:effectLst/>
        </p:spPr>
        <p:txBody>
          <a:bodyPr wrap="none">
            <a:spAutoFit/>
          </a:bodyPr>
          <a:lstStyle/>
          <a:p>
            <a:r>
              <a:rPr lang="zh-CN" altLang="en-US" sz="2400" b="0">
                <a:ea typeface="华文中宋" pitchFamily="2" charset="-122"/>
              </a:rPr>
              <a:t>通用计算环境的进化思维</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4546" name="Picture 2" descr="TreePicture"/>
          <p:cNvPicPr>
            <a:picLocks noChangeAspect="1" noChangeArrowheads="1"/>
          </p:cNvPicPr>
          <p:nvPr/>
        </p:nvPicPr>
        <p:blipFill>
          <a:blip r:embed="rId2"/>
          <a:srcRect/>
          <a:stretch>
            <a:fillRect/>
          </a:stretch>
        </p:blipFill>
        <p:spPr bwMode="auto">
          <a:xfrm>
            <a:off x="290513" y="957263"/>
            <a:ext cx="8601075" cy="5837237"/>
          </a:xfrm>
          <a:prstGeom prst="rect">
            <a:avLst/>
          </a:prstGeom>
          <a:noFill/>
        </p:spPr>
      </p:pic>
      <p:pic>
        <p:nvPicPr>
          <p:cNvPr id="1644547" name="Picture 3" descr="20121226双线式树"/>
          <p:cNvPicPr>
            <a:picLocks noChangeAspect="1" noChangeArrowheads="1"/>
          </p:cNvPicPr>
          <p:nvPr/>
        </p:nvPicPr>
        <p:blipFill>
          <a:blip r:embed="rId3"/>
          <a:srcRect/>
          <a:stretch>
            <a:fillRect/>
          </a:stretch>
        </p:blipFill>
        <p:spPr bwMode="auto">
          <a:xfrm>
            <a:off x="425450" y="1860550"/>
            <a:ext cx="8293100" cy="4279900"/>
          </a:xfrm>
          <a:prstGeom prst="rect">
            <a:avLst/>
          </a:prstGeom>
          <a:noFill/>
        </p:spPr>
      </p:pic>
      <p:grpSp>
        <p:nvGrpSpPr>
          <p:cNvPr id="29" name="Group 4"/>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递归</a:t>
              </a:r>
            </a:p>
          </p:txBody>
        </p:sp>
      </p:grpSp>
      <p:grpSp>
        <p:nvGrpSpPr>
          <p:cNvPr id="30" name="Group 8"/>
          <p:cNvGrpSpPr>
            <a:grpSpLocks/>
          </p:cNvGrpSpPr>
          <p:nvPr/>
        </p:nvGrpSpPr>
        <p:grpSpPr bwMode="auto">
          <a:xfrm>
            <a:off x="4160838" y="5922963"/>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程序</a:t>
              </a:r>
            </a:p>
          </p:txBody>
        </p:sp>
      </p:grpSp>
      <p:grpSp>
        <p:nvGrpSpPr>
          <p:cNvPr id="31" name="Group 12"/>
          <p:cNvGrpSpPr>
            <a:grpSpLocks/>
          </p:cNvGrpSpPr>
          <p:nvPr/>
        </p:nvGrpSpPr>
        <p:grpSpPr bwMode="auto">
          <a:xfrm>
            <a:off x="3073400" y="5922963"/>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1"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0</a:t>
              </a:r>
              <a:r>
                <a:rPr kumimoji="0" lang="zh-CN" altLang="en-US" sz="1800" b="0">
                  <a:solidFill>
                    <a:srgbClr val="FFFFFF"/>
                  </a:solidFill>
                  <a:effectLst>
                    <a:outerShdw blurRad="38100" dist="38100" dir="2700000" algn="tl">
                      <a:srgbClr val="C0C0C0"/>
                    </a:outerShdw>
                  </a:effectLst>
                  <a:latin typeface="宋体" charset="-122"/>
                  <a:ea typeface="华文中宋" pitchFamily="2" charset="-122"/>
                </a:rPr>
                <a:t>和</a:t>
              </a: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1</a:t>
              </a:r>
            </a:p>
          </p:txBody>
        </p:sp>
      </p:grpSp>
      <p:sp>
        <p:nvSpPr>
          <p:cNvPr id="1644560" name="Line 16"/>
          <p:cNvSpPr>
            <a:spLocks noChangeShapeType="1"/>
          </p:cNvSpPr>
          <p:nvPr/>
        </p:nvSpPr>
        <p:spPr bwMode="auto">
          <a:xfrm>
            <a:off x="558800" y="5349875"/>
            <a:ext cx="7981950" cy="0"/>
          </a:xfrm>
          <a:prstGeom prst="line">
            <a:avLst/>
          </a:prstGeom>
          <a:noFill/>
          <a:ln w="38100">
            <a:solidFill>
              <a:srgbClr val="FF0000"/>
            </a:solidFill>
            <a:round/>
            <a:headEnd/>
            <a:tailEnd/>
          </a:ln>
          <a:effectLst/>
        </p:spPr>
        <p:txBody>
          <a:bodyPr/>
          <a:lstStyle/>
          <a:p>
            <a:endParaRPr lang="zh-CN" altLang="en-US"/>
          </a:p>
        </p:txBody>
      </p:sp>
      <p:grpSp>
        <p:nvGrpSpPr>
          <p:cNvPr id="1644544" name="Group 17"/>
          <p:cNvGrpSpPr>
            <a:grpSpLocks/>
          </p:cNvGrpSpPr>
          <p:nvPr/>
        </p:nvGrpSpPr>
        <p:grpSpPr bwMode="auto">
          <a:xfrm>
            <a:off x="4122738" y="2928938"/>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3" name="Text Box 84"/>
            <p:cNvSpPr txBox="1">
              <a:spLocks noChangeArrowheads="1"/>
            </p:cNvSpPr>
            <p:nvPr/>
          </p:nvSpPr>
          <p:spPr bwMode="auto">
            <a:xfrm>
              <a:off x="-1219" y="1751"/>
              <a:ext cx="608"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1600" b="0" dirty="0">
                  <a:solidFill>
                    <a:srgbClr val="FFFFFF"/>
                  </a:solidFill>
                  <a:effectLst>
                    <a:outerShdw blurRad="38100" dist="38100" dir="2700000" algn="tl">
                      <a:srgbClr val="C0C0C0"/>
                    </a:outerShdw>
                  </a:effectLst>
                  <a:latin typeface="宋体" charset="-122"/>
                  <a:ea typeface="华文中宋" pitchFamily="2" charset="-122"/>
                </a:rPr>
                <a:t>并行分布环境 </a:t>
              </a:r>
            </a:p>
          </p:txBody>
        </p:sp>
      </p:grpSp>
      <p:grpSp>
        <p:nvGrpSpPr>
          <p:cNvPr id="1644545" name="Group 21"/>
          <p:cNvGrpSpPr>
            <a:grpSpLocks/>
          </p:cNvGrpSpPr>
          <p:nvPr/>
        </p:nvGrpSpPr>
        <p:grpSpPr bwMode="auto">
          <a:xfrm>
            <a:off x="4124325" y="3938588"/>
            <a:ext cx="912813" cy="855662"/>
            <a:chOff x="-1194" y="2315"/>
            <a:chExt cx="575" cy="539"/>
          </a:xfrm>
        </p:grpSpPr>
        <p:sp>
          <p:nvSpPr>
            <p:cNvPr id="17"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8"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9"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1600" b="0" dirty="0">
                  <a:solidFill>
                    <a:srgbClr val="FFFFFF"/>
                  </a:solidFill>
                  <a:effectLst>
                    <a:outerShdw blurRad="38100" dist="38100" dir="2700000" algn="tl">
                      <a:srgbClr val="C0C0C0"/>
                    </a:outerShdw>
                  </a:effectLst>
                  <a:latin typeface="宋体" charset="-122"/>
                  <a:ea typeface="华文中宋" pitchFamily="2" charset="-122"/>
                </a:rPr>
                <a:t>个人计算环境</a:t>
              </a:r>
            </a:p>
          </p:txBody>
        </p:sp>
      </p:grpSp>
      <p:grpSp>
        <p:nvGrpSpPr>
          <p:cNvPr id="1644548" name="Group 25"/>
          <p:cNvGrpSpPr>
            <a:grpSpLocks/>
          </p:cNvGrpSpPr>
          <p:nvPr/>
        </p:nvGrpSpPr>
        <p:grpSpPr bwMode="auto">
          <a:xfrm>
            <a:off x="4130675" y="4878388"/>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1600" b="0" dirty="0">
                  <a:solidFill>
                    <a:srgbClr val="FFFFFF"/>
                  </a:solidFill>
                  <a:effectLst>
                    <a:outerShdw blurRad="38100" dist="38100" dir="2700000" algn="tl">
                      <a:srgbClr val="C0C0C0"/>
                    </a:outerShdw>
                  </a:effectLst>
                  <a:latin typeface="宋体" charset="-122"/>
                  <a:ea typeface="华文中宋" pitchFamily="2" charset="-122"/>
                </a:rPr>
                <a:t>冯</a:t>
              </a:r>
              <a:r>
                <a:rPr kumimoji="0" lang="en-US" altLang="zh-CN" sz="1600" b="0" dirty="0">
                  <a:solidFill>
                    <a:srgbClr val="FFFFFF"/>
                  </a:solidFill>
                  <a:effectLst>
                    <a:outerShdw blurRad="38100" dist="38100" dir="2700000" algn="tl">
                      <a:srgbClr val="C0C0C0"/>
                    </a:outerShdw>
                  </a:effectLst>
                  <a:latin typeface="宋体" charset="-122"/>
                  <a:ea typeface="华文中宋" pitchFamily="2" charset="-122"/>
                </a:rPr>
                <a:t>.</a:t>
              </a:r>
              <a:r>
                <a:rPr kumimoji="0" lang="zh-CN" altLang="en-US" sz="1600" b="0" dirty="0">
                  <a:solidFill>
                    <a:srgbClr val="FFFFFF"/>
                  </a:solidFill>
                  <a:effectLst>
                    <a:outerShdw blurRad="38100" dist="38100" dir="2700000" algn="tl">
                      <a:srgbClr val="C0C0C0"/>
                    </a:outerShdw>
                  </a:effectLst>
                  <a:latin typeface="宋体" charset="-122"/>
                  <a:ea typeface="华文中宋" pitchFamily="2" charset="-122"/>
                </a:rPr>
                <a:t>诺依曼机</a:t>
              </a:r>
            </a:p>
          </p:txBody>
        </p:sp>
      </p:grpSp>
      <p:grpSp>
        <p:nvGrpSpPr>
          <p:cNvPr id="1644549" name="Group 29"/>
          <p:cNvGrpSpPr>
            <a:grpSpLocks/>
          </p:cNvGrpSpPr>
          <p:nvPr/>
        </p:nvGrpSpPr>
        <p:grpSpPr bwMode="auto">
          <a:xfrm>
            <a:off x="5810250" y="1017588"/>
            <a:ext cx="852488" cy="855662"/>
            <a:chOff x="4923" y="904"/>
            <a:chExt cx="537" cy="539"/>
          </a:xfrm>
        </p:grpSpPr>
        <p:sp>
          <p:nvSpPr>
            <p:cNvPr id="25"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6"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7" name="Text Box 84"/>
            <p:cNvSpPr txBox="1">
              <a:spLocks noChangeArrowheads="1"/>
            </p:cNvSpPr>
            <p:nvPr/>
          </p:nvSpPr>
          <p:spPr bwMode="auto">
            <a:xfrm>
              <a:off x="4995" y="1067"/>
              <a:ext cx="394" cy="213"/>
            </a:xfrm>
            <a:prstGeom prst="rect">
              <a:avLst/>
            </a:prstGeom>
            <a:noFill/>
            <a:ln>
              <a:noFill/>
            </a:ln>
            <a:extLst>
              <a:ext uri="{909E8E84-426E-40dd-AFC4-6F175D3DCCD1}"/>
              <a:ext uri="{91240B29-F687-4f45-9708-019B960494DF}"/>
            </a:extLst>
          </p:spPr>
          <p:txBody>
            <a:bodyPr>
              <a:spAutoFit/>
            </a:bodyPr>
            <a:lstStyle/>
            <a:p>
              <a:pPr algn="ctr"/>
              <a:r>
                <a:rPr lang="zh-CN" altLang="en-US" sz="1600" dirty="0">
                  <a:solidFill>
                    <a:srgbClr val="2915BB"/>
                  </a:solidFill>
                </a:rPr>
                <a:t>算法</a:t>
              </a:r>
            </a:p>
          </p:txBody>
        </p:sp>
      </p:grpSp>
      <p:grpSp>
        <p:nvGrpSpPr>
          <p:cNvPr id="1644550" name="Group 33"/>
          <p:cNvGrpSpPr>
            <a:grpSpLocks/>
          </p:cNvGrpSpPr>
          <p:nvPr/>
        </p:nvGrpSpPr>
        <p:grpSpPr bwMode="auto">
          <a:xfrm>
            <a:off x="6357950" y="1357298"/>
            <a:ext cx="852488" cy="855663"/>
            <a:chOff x="4555" y="685"/>
            <a:chExt cx="537" cy="539"/>
          </a:xfrm>
        </p:grpSpPr>
        <p:sp>
          <p:nvSpPr>
            <p:cNvPr id="5" name="AutoShape 39"/>
            <p:cNvSpPr>
              <a:spLocks noChangeArrowheads="1"/>
            </p:cNvSpPr>
            <p:nvPr/>
          </p:nvSpPr>
          <p:spPr bwMode="gray">
            <a:xfrm>
              <a:off x="4555" y="685"/>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pPr algn="ctr"/>
              <a:endParaRPr kumimoji="0" lang="zh-CN" altLang="en-US" sz="1800" b="0">
                <a:solidFill>
                  <a:srgbClr val="CC9900"/>
                </a:solidFill>
                <a:latin typeface="宋体" charset="-122"/>
              </a:endParaRPr>
            </a:p>
          </p:txBody>
        </p:sp>
        <p:sp>
          <p:nvSpPr>
            <p:cNvPr id="6"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a:endParaRPr kumimoji="0" lang="zh-CN" altLang="en-US" sz="1800" b="0">
                <a:solidFill>
                  <a:srgbClr val="FFFF66"/>
                </a:solidFill>
                <a:latin typeface="宋体" charset="-122"/>
              </a:endParaRPr>
            </a:p>
          </p:txBody>
        </p:sp>
        <p:sp>
          <p:nvSpPr>
            <p:cNvPr id="28" name="Text Box 84"/>
            <p:cNvSpPr txBox="1">
              <a:spLocks noChangeArrowheads="1"/>
            </p:cNvSpPr>
            <p:nvPr/>
          </p:nvSpPr>
          <p:spPr bwMode="auto">
            <a:xfrm>
              <a:off x="4627" y="848"/>
              <a:ext cx="394" cy="212"/>
            </a:xfrm>
            <a:prstGeom prst="rect">
              <a:avLst/>
            </a:prstGeom>
            <a:noFill/>
            <a:ln>
              <a:noFill/>
            </a:ln>
            <a:extLst>
              <a:ext uri="{909E8E84-426E-40dd-AFC4-6F175D3DCCD1}"/>
              <a:ext uri="{91240B29-F687-4f45-9708-019B960494DF}"/>
            </a:extLst>
          </p:spPr>
          <p:txBody>
            <a:bodyPr>
              <a:spAutoFit/>
            </a:bodyPr>
            <a:lstStyle/>
            <a:p>
              <a:pPr algn="ctr"/>
              <a:r>
                <a:rPr lang="zh-CN" altLang="en-US" sz="1600" dirty="0"/>
                <a:t>系统</a:t>
              </a:r>
            </a:p>
          </p:txBody>
        </p:sp>
      </p:grpSp>
      <p:grpSp>
        <p:nvGrpSpPr>
          <p:cNvPr id="1644551" name="Group 37"/>
          <p:cNvGrpSpPr>
            <a:grpSpLocks/>
          </p:cNvGrpSpPr>
          <p:nvPr/>
        </p:nvGrpSpPr>
        <p:grpSpPr bwMode="auto">
          <a:xfrm>
            <a:off x="4159250" y="1938338"/>
            <a:ext cx="912813" cy="855662"/>
            <a:chOff x="-1172" y="1055"/>
            <a:chExt cx="575" cy="539"/>
          </a:xfrm>
        </p:grpSpPr>
        <p:sp>
          <p:nvSpPr>
            <p:cNvPr id="20"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1"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6" name="Text Box 84"/>
            <p:cNvSpPr txBox="1">
              <a:spLocks noChangeArrowheads="1"/>
            </p:cNvSpPr>
            <p:nvPr/>
          </p:nvSpPr>
          <p:spPr bwMode="auto">
            <a:xfrm>
              <a:off x="-1135" y="1141"/>
              <a:ext cx="525" cy="366"/>
            </a:xfrm>
            <a:prstGeom prst="rect">
              <a:avLst/>
            </a:prstGeom>
            <a:noFill/>
            <a:ln>
              <a:noFill/>
            </a:ln>
            <a:extLst>
              <a:ext uri="{909E8E84-426E-40dd-AFC4-6F175D3DCCD1}"/>
              <a:ext uri="{91240B29-F687-4f45-9708-019B960494DF}"/>
            </a:extLst>
          </p:spPr>
          <p:txBody>
            <a:bodyPr>
              <a:spAutoFit/>
            </a:bodyPr>
            <a:lstStyle/>
            <a:p>
              <a:pPr algn="ctr"/>
              <a:r>
                <a:rPr kumimoji="0" lang="zh-CN" altLang="en-US" sz="1600" dirty="0">
                  <a:solidFill>
                    <a:schemeClr val="bg1"/>
                  </a:solidFill>
                </a:rPr>
                <a:t>云计算环境</a:t>
              </a:r>
            </a:p>
          </p:txBody>
        </p:sp>
      </p:grpSp>
      <p:sp>
        <p:nvSpPr>
          <p:cNvPr id="1644585" name="Text Box 16"/>
          <p:cNvSpPr txBox="1">
            <a:spLocks noChangeArrowheads="1"/>
          </p:cNvSpPr>
          <p:nvPr/>
        </p:nvSpPr>
        <p:spPr bwMode="auto">
          <a:xfrm>
            <a:off x="163512" y="0"/>
            <a:ext cx="5765809" cy="609398"/>
          </a:xfrm>
          <a:prstGeom prst="rect">
            <a:avLst/>
          </a:prstGeom>
          <a:noFill/>
          <a:ln w="9525">
            <a:noFill/>
            <a:miter lim="800000"/>
            <a:headEnd/>
            <a:tailEnd/>
          </a:ln>
        </p:spPr>
        <p:txBody>
          <a:bodyPr wrap="square">
            <a:spAutoFit/>
          </a:bodyPr>
          <a:lstStyle/>
          <a:p>
            <a:pPr>
              <a:lnSpc>
                <a:spcPct val="120000"/>
              </a:lnSpc>
            </a:pPr>
            <a:r>
              <a:rPr lang="en-US" altLang="zh-CN" sz="2800" dirty="0">
                <a:solidFill>
                  <a:schemeClr val="bg1"/>
                </a:solidFill>
                <a:latin typeface="+mn-ea"/>
                <a:ea typeface="+mn-ea"/>
              </a:rPr>
              <a:t>(3) </a:t>
            </a:r>
            <a:r>
              <a:rPr lang="zh-CN" altLang="en-US" sz="2800" dirty="0">
                <a:solidFill>
                  <a:schemeClr val="bg1"/>
                </a:solidFill>
                <a:latin typeface="+mn-ea"/>
                <a:ea typeface="+mn-ea"/>
              </a:rPr>
              <a:t>为什么算法和系统很重要</a:t>
            </a:r>
            <a:r>
              <a:rPr lang="en-US" altLang="zh-CN" sz="2800" dirty="0">
                <a:solidFill>
                  <a:schemeClr val="bg1"/>
                </a:solidFill>
                <a:latin typeface="+mn-ea"/>
                <a:ea typeface="+mn-ea"/>
              </a:rPr>
              <a:t>?</a:t>
            </a:r>
          </a:p>
        </p:txBody>
      </p:sp>
      <p:sp>
        <p:nvSpPr>
          <p:cNvPr id="1644586" name="Text Box 42"/>
          <p:cNvSpPr txBox="1">
            <a:spLocks noChangeArrowheads="1"/>
          </p:cNvSpPr>
          <p:nvPr/>
        </p:nvSpPr>
        <p:spPr bwMode="auto">
          <a:xfrm>
            <a:off x="209550" y="996950"/>
            <a:ext cx="4840288" cy="822325"/>
          </a:xfrm>
          <a:prstGeom prst="rect">
            <a:avLst/>
          </a:prstGeom>
          <a:noFill/>
          <a:ln w="9525">
            <a:noFill/>
            <a:miter lim="800000"/>
            <a:headEnd/>
            <a:tailEnd/>
          </a:ln>
          <a:effectLst/>
        </p:spPr>
        <p:txBody>
          <a:bodyPr>
            <a:spAutoFit/>
          </a:bodyPr>
          <a:lstStyle/>
          <a:p>
            <a:r>
              <a:rPr lang="zh-CN" altLang="en-US" sz="2400" b="0">
                <a:ea typeface="华文中宋" pitchFamily="2" charset="-122"/>
              </a:rPr>
              <a:t>计算之树的第三个维度</a:t>
            </a:r>
            <a:r>
              <a:rPr lang="en-US" altLang="zh-CN" sz="2400" b="0">
                <a:latin typeface="华文中宋"/>
                <a:ea typeface="华文中宋" pitchFamily="2" charset="-122"/>
              </a:rPr>
              <a:t>—</a:t>
            </a:r>
            <a:r>
              <a:rPr lang="zh-CN" altLang="en-US" sz="2400" b="0">
                <a:ea typeface="华文中宋" pitchFamily="2" charset="-122"/>
              </a:rPr>
              <a:t>交替促进与共同进化的问题求解思维</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计算思维</a:t>
            </a:r>
          </a:p>
        </p:txBody>
      </p:sp>
      <p:sp>
        <p:nvSpPr>
          <p:cNvPr id="3" name="内容占位符 2"/>
          <p:cNvSpPr>
            <a:spLocks noGrp="1"/>
          </p:cNvSpPr>
          <p:nvPr>
            <p:ph idx="1"/>
          </p:nvPr>
        </p:nvSpPr>
        <p:spPr/>
        <p:txBody>
          <a:bodyPr/>
          <a:lstStyle/>
          <a:p>
            <a:pPr lvl="0"/>
            <a:r>
              <a:rPr lang="zh-CN" altLang="en-US" dirty="0"/>
              <a:t>计算思维基础知识</a:t>
            </a:r>
          </a:p>
          <a:p>
            <a:pPr lvl="0"/>
            <a:r>
              <a:rPr lang="zh-CN" altLang="en-US" dirty="0"/>
              <a:t>对人类行为模式的理解</a:t>
            </a:r>
          </a:p>
          <a:p>
            <a:pPr lvl="0"/>
            <a:r>
              <a:rPr lang="zh-CN" altLang="en-US" dirty="0"/>
              <a:t>问题求解模式</a:t>
            </a:r>
          </a:p>
          <a:p>
            <a:pPr lvl="0"/>
            <a:r>
              <a:rPr lang="zh-CN" altLang="en-US" dirty="0"/>
              <a:t>计算思维实例</a:t>
            </a:r>
          </a:p>
          <a:p>
            <a:endParaRPr lang="zh-CN" alt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584" name="Line 16"/>
          <p:cNvSpPr>
            <a:spLocks noChangeShapeType="1"/>
          </p:cNvSpPr>
          <p:nvPr/>
        </p:nvSpPr>
        <p:spPr bwMode="auto">
          <a:xfrm>
            <a:off x="558800" y="5349875"/>
            <a:ext cx="7981950" cy="0"/>
          </a:xfrm>
          <a:prstGeom prst="line">
            <a:avLst/>
          </a:prstGeom>
          <a:noFill/>
          <a:ln w="38100">
            <a:solidFill>
              <a:srgbClr val="FF0000"/>
            </a:solidFill>
            <a:round/>
            <a:headEnd/>
            <a:tailEnd/>
          </a:ln>
          <a:effectLst/>
        </p:spPr>
        <p:txBody>
          <a:bodyPr/>
          <a:lstStyle/>
          <a:p>
            <a:endParaRPr lang="zh-CN" altLang="en-US"/>
          </a:p>
        </p:txBody>
      </p:sp>
      <p:pic>
        <p:nvPicPr>
          <p:cNvPr id="1645570" name="Picture 2" descr="TreePicture"/>
          <p:cNvPicPr>
            <a:picLocks noChangeAspect="1" noChangeArrowheads="1"/>
          </p:cNvPicPr>
          <p:nvPr/>
        </p:nvPicPr>
        <p:blipFill>
          <a:blip r:embed="rId2"/>
          <a:srcRect/>
          <a:stretch>
            <a:fillRect/>
          </a:stretch>
        </p:blipFill>
        <p:spPr bwMode="auto">
          <a:xfrm>
            <a:off x="290513" y="957263"/>
            <a:ext cx="8601075" cy="5837237"/>
          </a:xfrm>
          <a:prstGeom prst="rect">
            <a:avLst/>
          </a:prstGeom>
          <a:noFill/>
        </p:spPr>
      </p:pic>
      <p:grpSp>
        <p:nvGrpSpPr>
          <p:cNvPr id="29" name="Group 4"/>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递归</a:t>
              </a:r>
            </a:p>
          </p:txBody>
        </p:sp>
      </p:grpSp>
      <p:grpSp>
        <p:nvGrpSpPr>
          <p:cNvPr id="30" name="Group 8"/>
          <p:cNvGrpSpPr>
            <a:grpSpLocks/>
          </p:cNvGrpSpPr>
          <p:nvPr/>
        </p:nvGrpSpPr>
        <p:grpSpPr bwMode="auto">
          <a:xfrm>
            <a:off x="4160838" y="5922963"/>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程序</a:t>
              </a:r>
            </a:p>
          </p:txBody>
        </p:sp>
      </p:grpSp>
      <p:grpSp>
        <p:nvGrpSpPr>
          <p:cNvPr id="31" name="Group 12"/>
          <p:cNvGrpSpPr>
            <a:grpSpLocks/>
          </p:cNvGrpSpPr>
          <p:nvPr/>
        </p:nvGrpSpPr>
        <p:grpSpPr bwMode="auto">
          <a:xfrm>
            <a:off x="3073400" y="5922963"/>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1"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0</a:t>
              </a:r>
              <a:r>
                <a:rPr kumimoji="0" lang="zh-CN" altLang="en-US" sz="1800" b="0">
                  <a:solidFill>
                    <a:srgbClr val="FFFFFF"/>
                  </a:solidFill>
                  <a:effectLst>
                    <a:outerShdw blurRad="38100" dist="38100" dir="2700000" algn="tl">
                      <a:srgbClr val="C0C0C0"/>
                    </a:outerShdw>
                  </a:effectLst>
                  <a:latin typeface="宋体" charset="-122"/>
                  <a:ea typeface="华文中宋" pitchFamily="2" charset="-122"/>
                </a:rPr>
                <a:t>和</a:t>
              </a: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1</a:t>
              </a:r>
            </a:p>
          </p:txBody>
        </p:sp>
      </p:grpSp>
      <p:grpSp>
        <p:nvGrpSpPr>
          <p:cNvPr id="1645568" name="Group 17"/>
          <p:cNvGrpSpPr>
            <a:grpSpLocks/>
          </p:cNvGrpSpPr>
          <p:nvPr/>
        </p:nvGrpSpPr>
        <p:grpSpPr bwMode="auto">
          <a:xfrm>
            <a:off x="4122738" y="2928938"/>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3" name="Text Box 84"/>
            <p:cNvSpPr txBox="1">
              <a:spLocks noChangeArrowheads="1"/>
            </p:cNvSpPr>
            <p:nvPr/>
          </p:nvSpPr>
          <p:spPr bwMode="auto">
            <a:xfrm>
              <a:off x="-1219" y="1751"/>
              <a:ext cx="608"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dirty="0">
                  <a:solidFill>
                    <a:srgbClr val="FFFFFF"/>
                  </a:solidFill>
                  <a:effectLst>
                    <a:outerShdw blurRad="38100" dist="38100" dir="2700000" algn="tl">
                      <a:srgbClr val="C0C0C0"/>
                    </a:outerShdw>
                  </a:effectLst>
                  <a:latin typeface="宋体" charset="-122"/>
                  <a:ea typeface="华文中宋" pitchFamily="2" charset="-122"/>
                </a:rPr>
                <a:t>并行分布环境 </a:t>
              </a:r>
            </a:p>
          </p:txBody>
        </p:sp>
      </p:grpSp>
      <p:grpSp>
        <p:nvGrpSpPr>
          <p:cNvPr id="1645569" name="Group 21"/>
          <p:cNvGrpSpPr>
            <a:grpSpLocks/>
          </p:cNvGrpSpPr>
          <p:nvPr/>
        </p:nvGrpSpPr>
        <p:grpSpPr bwMode="auto">
          <a:xfrm>
            <a:off x="4124325" y="3938588"/>
            <a:ext cx="912813" cy="855662"/>
            <a:chOff x="-1194" y="2315"/>
            <a:chExt cx="575" cy="539"/>
          </a:xfrm>
        </p:grpSpPr>
        <p:sp>
          <p:nvSpPr>
            <p:cNvPr id="17"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8"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9"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个人计算环境</a:t>
              </a:r>
            </a:p>
          </p:txBody>
        </p:sp>
      </p:grpSp>
      <p:grpSp>
        <p:nvGrpSpPr>
          <p:cNvPr id="1645572" name="Group 25"/>
          <p:cNvGrpSpPr>
            <a:grpSpLocks/>
          </p:cNvGrpSpPr>
          <p:nvPr/>
        </p:nvGrpSpPr>
        <p:grpSpPr bwMode="auto">
          <a:xfrm>
            <a:off x="4130675" y="4878388"/>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冯</a:t>
              </a:r>
              <a:r>
                <a:rPr kumimoji="0" lang="en-US" altLang="zh-CN" b="0">
                  <a:solidFill>
                    <a:srgbClr val="FFFFFF"/>
                  </a:solidFill>
                  <a:effectLst>
                    <a:outerShdw blurRad="38100" dist="38100" dir="2700000" algn="tl">
                      <a:srgbClr val="C0C0C0"/>
                    </a:outerShdw>
                  </a:effectLst>
                  <a:latin typeface="宋体" charset="-122"/>
                  <a:ea typeface="华文中宋" pitchFamily="2" charset="-122"/>
                </a:rPr>
                <a:t>.</a:t>
              </a:r>
              <a:r>
                <a:rPr kumimoji="0" lang="zh-CN" altLang="en-US" b="0">
                  <a:solidFill>
                    <a:srgbClr val="FFFFFF"/>
                  </a:solidFill>
                  <a:effectLst>
                    <a:outerShdw blurRad="38100" dist="38100" dir="2700000" algn="tl">
                      <a:srgbClr val="C0C0C0"/>
                    </a:outerShdw>
                  </a:effectLst>
                  <a:latin typeface="宋体" charset="-122"/>
                  <a:ea typeface="华文中宋" pitchFamily="2" charset="-122"/>
                </a:rPr>
                <a:t>诺依曼机</a:t>
              </a:r>
            </a:p>
          </p:txBody>
        </p:sp>
      </p:grpSp>
      <p:grpSp>
        <p:nvGrpSpPr>
          <p:cNvPr id="1645573" name="Group 29"/>
          <p:cNvGrpSpPr>
            <a:grpSpLocks/>
          </p:cNvGrpSpPr>
          <p:nvPr/>
        </p:nvGrpSpPr>
        <p:grpSpPr bwMode="auto">
          <a:xfrm>
            <a:off x="5814165" y="1042178"/>
            <a:ext cx="852488" cy="966787"/>
            <a:chOff x="4923" y="904"/>
            <a:chExt cx="537" cy="609"/>
          </a:xfrm>
        </p:grpSpPr>
        <p:sp>
          <p:nvSpPr>
            <p:cNvPr id="25"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6"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7" name="Text Box 84"/>
            <p:cNvSpPr txBox="1">
              <a:spLocks noChangeArrowheads="1"/>
            </p:cNvSpPr>
            <p:nvPr/>
          </p:nvSpPr>
          <p:spPr bwMode="auto">
            <a:xfrm>
              <a:off x="4995" y="1067"/>
              <a:ext cx="394" cy="446"/>
            </a:xfrm>
            <a:prstGeom prst="rect">
              <a:avLst/>
            </a:prstGeom>
            <a:noFill/>
            <a:ln>
              <a:noFill/>
            </a:ln>
            <a:extLst>
              <a:ext uri="{909E8E84-426E-40dd-AFC4-6F175D3DCCD1}"/>
              <a:ext uri="{91240B29-F687-4f45-9708-019B960494DF}"/>
            </a:extLst>
          </p:spPr>
          <p:txBody>
            <a:bodyPr>
              <a:spAutoFit/>
            </a:bodyPr>
            <a:lstStyle/>
            <a:p>
              <a:pPr algn="ctr"/>
              <a:r>
                <a:rPr lang="zh-CN" altLang="en-US" dirty="0">
                  <a:solidFill>
                    <a:srgbClr val="2915BB"/>
                  </a:solidFill>
                </a:rPr>
                <a:t>算法</a:t>
              </a:r>
            </a:p>
          </p:txBody>
        </p:sp>
      </p:grpSp>
      <p:grpSp>
        <p:nvGrpSpPr>
          <p:cNvPr id="1645574" name="Group 33"/>
          <p:cNvGrpSpPr>
            <a:grpSpLocks/>
          </p:cNvGrpSpPr>
          <p:nvPr/>
        </p:nvGrpSpPr>
        <p:grpSpPr bwMode="auto">
          <a:xfrm>
            <a:off x="7111119" y="1093377"/>
            <a:ext cx="852488" cy="855663"/>
            <a:chOff x="4555" y="685"/>
            <a:chExt cx="537" cy="539"/>
          </a:xfrm>
        </p:grpSpPr>
        <p:sp>
          <p:nvSpPr>
            <p:cNvPr id="5" name="AutoShape 39"/>
            <p:cNvSpPr>
              <a:spLocks noChangeArrowheads="1"/>
            </p:cNvSpPr>
            <p:nvPr/>
          </p:nvSpPr>
          <p:spPr bwMode="gray">
            <a:xfrm>
              <a:off x="4555" y="685"/>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pPr algn="ctr"/>
              <a:endParaRPr kumimoji="0" lang="zh-CN" altLang="en-US" sz="1800" b="0">
                <a:solidFill>
                  <a:srgbClr val="CC9900"/>
                </a:solidFill>
                <a:latin typeface="宋体" charset="-122"/>
              </a:endParaRPr>
            </a:p>
          </p:txBody>
        </p:sp>
        <p:sp>
          <p:nvSpPr>
            <p:cNvPr id="6"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a:endParaRPr kumimoji="0" lang="zh-CN" altLang="en-US" sz="1800" b="0">
                <a:solidFill>
                  <a:srgbClr val="FFFF66"/>
                </a:solidFill>
                <a:latin typeface="宋体" charset="-122"/>
              </a:endParaRPr>
            </a:p>
          </p:txBody>
        </p:sp>
        <p:sp>
          <p:nvSpPr>
            <p:cNvPr id="28" name="Text Box 84"/>
            <p:cNvSpPr txBox="1">
              <a:spLocks noChangeArrowheads="1"/>
            </p:cNvSpPr>
            <p:nvPr/>
          </p:nvSpPr>
          <p:spPr bwMode="auto">
            <a:xfrm>
              <a:off x="4600" y="820"/>
              <a:ext cx="394" cy="212"/>
            </a:xfrm>
            <a:prstGeom prst="rect">
              <a:avLst/>
            </a:prstGeom>
            <a:noFill/>
            <a:ln>
              <a:noFill/>
            </a:ln>
            <a:extLst>
              <a:ext uri="{909E8E84-426E-40dd-AFC4-6F175D3DCCD1}"/>
              <a:ext uri="{91240B29-F687-4f45-9708-019B960494DF}"/>
            </a:extLst>
          </p:spPr>
          <p:txBody>
            <a:bodyPr>
              <a:spAutoFit/>
            </a:bodyPr>
            <a:lstStyle/>
            <a:p>
              <a:pPr algn="ctr"/>
              <a:r>
                <a:rPr lang="zh-CN" altLang="en-US" dirty="0"/>
                <a:t>系统</a:t>
              </a:r>
            </a:p>
          </p:txBody>
        </p:sp>
      </p:grpSp>
      <p:grpSp>
        <p:nvGrpSpPr>
          <p:cNvPr id="1645575" name="Group 37"/>
          <p:cNvGrpSpPr>
            <a:grpSpLocks/>
          </p:cNvGrpSpPr>
          <p:nvPr/>
        </p:nvGrpSpPr>
        <p:grpSpPr bwMode="auto">
          <a:xfrm>
            <a:off x="4159250" y="1938338"/>
            <a:ext cx="912813" cy="855662"/>
            <a:chOff x="-1172" y="1055"/>
            <a:chExt cx="575" cy="539"/>
          </a:xfrm>
        </p:grpSpPr>
        <p:sp>
          <p:nvSpPr>
            <p:cNvPr id="20"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1"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6" name="Text Box 84"/>
            <p:cNvSpPr txBox="1">
              <a:spLocks noChangeArrowheads="1"/>
            </p:cNvSpPr>
            <p:nvPr/>
          </p:nvSpPr>
          <p:spPr bwMode="auto">
            <a:xfrm>
              <a:off x="-1135" y="1141"/>
              <a:ext cx="525" cy="366"/>
            </a:xfrm>
            <a:prstGeom prst="rect">
              <a:avLst/>
            </a:prstGeom>
            <a:noFill/>
            <a:ln>
              <a:noFill/>
            </a:ln>
            <a:extLst>
              <a:ext uri="{909E8E84-426E-40dd-AFC4-6F175D3DCCD1}"/>
              <a:ext uri="{91240B29-F687-4f45-9708-019B960494DF}"/>
            </a:extLst>
          </p:spPr>
          <p:txBody>
            <a:bodyPr>
              <a:spAutoFit/>
            </a:bodyPr>
            <a:lstStyle/>
            <a:p>
              <a:pPr algn="ctr"/>
              <a:r>
                <a:rPr kumimoji="0" lang="zh-CN" altLang="en-US" dirty="0">
                  <a:solidFill>
                    <a:schemeClr val="bg1"/>
                  </a:solidFill>
                </a:rPr>
                <a:t>云计算环境</a:t>
              </a:r>
            </a:p>
          </p:txBody>
        </p:sp>
      </p:grpSp>
      <p:sp>
        <p:nvSpPr>
          <p:cNvPr id="1645609" name="Text Box 16"/>
          <p:cNvSpPr txBox="1">
            <a:spLocks noChangeArrowheads="1"/>
          </p:cNvSpPr>
          <p:nvPr/>
        </p:nvSpPr>
        <p:spPr bwMode="auto">
          <a:xfrm>
            <a:off x="163513" y="0"/>
            <a:ext cx="4149725" cy="822325"/>
          </a:xfrm>
          <a:prstGeom prst="rect">
            <a:avLst/>
          </a:prstGeom>
          <a:noFill/>
          <a:ln w="9525">
            <a:noFill/>
            <a:miter lim="800000"/>
            <a:headEnd/>
            <a:tailEnd/>
          </a:ln>
        </p:spPr>
        <p:txBody>
          <a:bodyPr wrap="none">
            <a:spAutoFit/>
          </a:bodyPr>
          <a:lstStyle/>
          <a:p>
            <a:pPr>
              <a:lnSpc>
                <a:spcPct val="120000"/>
              </a:lnSpc>
            </a:pPr>
            <a:r>
              <a:rPr lang="zh-CN" altLang="en-US" sz="2000">
                <a:solidFill>
                  <a:schemeClr val="bg1"/>
                </a:solidFill>
                <a:ea typeface="华文中宋" pitchFamily="2" charset="-122"/>
              </a:rPr>
              <a:t>大学计算思维教育空间</a:t>
            </a:r>
            <a:r>
              <a:rPr lang="en-US" altLang="zh-CN" sz="2000">
                <a:solidFill>
                  <a:schemeClr val="bg1"/>
                </a:solidFill>
                <a:ea typeface="华文中宋" pitchFamily="2" charset="-122"/>
              </a:rPr>
              <a:t>—</a:t>
            </a:r>
            <a:r>
              <a:rPr lang="zh-CN" altLang="en-US" sz="2000">
                <a:solidFill>
                  <a:schemeClr val="bg1"/>
                </a:solidFill>
                <a:ea typeface="华文中宋" pitchFamily="2" charset="-122"/>
              </a:rPr>
              <a:t>计算之树</a:t>
            </a:r>
            <a:r>
              <a:rPr lang="en-US" altLang="zh-CN" sz="2000">
                <a:solidFill>
                  <a:schemeClr val="bg1"/>
                </a:solidFill>
                <a:ea typeface="华文中宋" pitchFamily="2" charset="-122"/>
              </a:rPr>
              <a:t>?</a:t>
            </a:r>
          </a:p>
          <a:p>
            <a:pPr>
              <a:lnSpc>
                <a:spcPct val="120000"/>
              </a:lnSpc>
            </a:pPr>
            <a:r>
              <a:rPr lang="en-US" altLang="zh-CN" sz="2000">
                <a:solidFill>
                  <a:schemeClr val="bg1"/>
                </a:solidFill>
                <a:ea typeface="华文中宋" pitchFamily="2" charset="-122"/>
              </a:rPr>
              <a:t>(3) </a:t>
            </a:r>
            <a:r>
              <a:rPr lang="zh-CN" altLang="en-US" sz="2000">
                <a:solidFill>
                  <a:schemeClr val="bg1"/>
                </a:solidFill>
                <a:ea typeface="华文中宋" pitchFamily="2" charset="-122"/>
              </a:rPr>
              <a:t>为什么算法和系统很重要</a:t>
            </a:r>
            <a:r>
              <a:rPr lang="en-US" altLang="zh-CN" sz="2000">
                <a:solidFill>
                  <a:schemeClr val="bg1"/>
                </a:solidFill>
                <a:ea typeface="华文中宋" pitchFamily="2" charset="-122"/>
              </a:rPr>
              <a:t>?</a:t>
            </a:r>
          </a:p>
        </p:txBody>
      </p:sp>
      <p:sp>
        <p:nvSpPr>
          <p:cNvPr id="1645610" name="Text Box 42"/>
          <p:cNvSpPr txBox="1">
            <a:spLocks noChangeArrowheads="1"/>
          </p:cNvSpPr>
          <p:nvPr/>
        </p:nvSpPr>
        <p:spPr bwMode="auto">
          <a:xfrm>
            <a:off x="209550" y="996950"/>
            <a:ext cx="4840288" cy="822325"/>
          </a:xfrm>
          <a:prstGeom prst="rect">
            <a:avLst/>
          </a:prstGeom>
          <a:noFill/>
          <a:ln w="9525">
            <a:noFill/>
            <a:miter lim="800000"/>
            <a:headEnd/>
            <a:tailEnd/>
          </a:ln>
          <a:effectLst/>
        </p:spPr>
        <p:txBody>
          <a:bodyPr>
            <a:spAutoFit/>
          </a:bodyPr>
          <a:lstStyle/>
          <a:p>
            <a:r>
              <a:rPr lang="zh-CN" altLang="en-US" sz="2400" b="0" dirty="0">
                <a:ea typeface="华文中宋" pitchFamily="2" charset="-122"/>
              </a:rPr>
              <a:t>计算之树的第三个维度</a:t>
            </a:r>
            <a:r>
              <a:rPr lang="en-US" altLang="zh-CN" sz="2400" b="0" dirty="0">
                <a:latin typeface="华文中宋"/>
                <a:ea typeface="华文中宋" pitchFamily="2" charset="-122"/>
              </a:rPr>
              <a:t>—</a:t>
            </a:r>
            <a:r>
              <a:rPr lang="zh-CN" altLang="en-US" sz="2400" b="0" dirty="0">
                <a:ea typeface="华文中宋" pitchFamily="2" charset="-122"/>
              </a:rPr>
              <a:t>交替促进与共同进化的问题求解思维</a:t>
            </a:r>
          </a:p>
        </p:txBody>
      </p:sp>
      <p:sp>
        <p:nvSpPr>
          <p:cNvPr id="1645611" name="Text Box 43"/>
          <p:cNvSpPr txBox="1">
            <a:spLocks noChangeArrowheads="1"/>
          </p:cNvSpPr>
          <p:nvPr/>
        </p:nvSpPr>
        <p:spPr bwMode="auto">
          <a:xfrm>
            <a:off x="285720" y="1857364"/>
            <a:ext cx="3786213" cy="3914918"/>
          </a:xfrm>
          <a:prstGeom prst="rect">
            <a:avLst/>
          </a:prstGeom>
          <a:noFill/>
          <a:ln w="9525">
            <a:noFill/>
            <a:miter lim="800000"/>
            <a:headEnd/>
            <a:tailEnd/>
          </a:ln>
          <a:effectLst/>
        </p:spPr>
        <p:txBody>
          <a:bodyPr wrap="square">
            <a:spAutoFit/>
          </a:bodyPr>
          <a:lstStyle/>
          <a:p>
            <a:pPr algn="l">
              <a:lnSpc>
                <a:spcPct val="115000"/>
              </a:lnSpc>
              <a:buFont typeface="Wingdings" pitchFamily="2" charset="2"/>
              <a:buChar char="n"/>
            </a:pPr>
            <a:r>
              <a:rPr lang="zh-CN" altLang="en-US" sz="2400" dirty="0">
                <a:solidFill>
                  <a:schemeClr val="accent2"/>
                </a:solidFill>
              </a:rPr>
              <a:t>“算法”：问题求解的一种手段</a:t>
            </a:r>
            <a:r>
              <a:rPr lang="en-US" altLang="zh-CN" sz="2400" dirty="0">
                <a:solidFill>
                  <a:schemeClr val="accent2"/>
                </a:solidFill>
              </a:rPr>
              <a:t>—</a:t>
            </a:r>
            <a:r>
              <a:rPr lang="zh-CN" altLang="en-US" sz="2400" dirty="0">
                <a:solidFill>
                  <a:schemeClr val="accent2"/>
                </a:solidFill>
              </a:rPr>
              <a:t>构造与设计算法</a:t>
            </a:r>
            <a:endParaRPr lang="en-US" altLang="zh-CN" sz="2400" dirty="0">
              <a:solidFill>
                <a:schemeClr val="accent2"/>
              </a:solidFill>
            </a:endParaRPr>
          </a:p>
          <a:p>
            <a:pPr lvl="1" algn="l">
              <a:lnSpc>
                <a:spcPct val="115000"/>
              </a:lnSpc>
              <a:buFont typeface="Wingdings" pitchFamily="2" charset="2"/>
              <a:buChar char="Ø"/>
            </a:pPr>
            <a:r>
              <a:rPr lang="zh-CN" altLang="en-US" dirty="0"/>
              <a:t>算法是计算的灵魂；算法强调数学建模；算法考虑的是可计算性与计算复杂性；算法研究通常被认为是计算学科的理论研究。</a:t>
            </a:r>
            <a:endParaRPr lang="en-US" altLang="zh-CN" dirty="0"/>
          </a:p>
          <a:p>
            <a:pPr>
              <a:lnSpc>
                <a:spcPct val="115000"/>
              </a:lnSpc>
              <a:buFont typeface="Wingdings" pitchFamily="2" charset="2"/>
              <a:buChar char="Ø"/>
            </a:pPr>
            <a:endParaRPr lang="zh-CN" altLang="en-US" sz="2000" dirty="0"/>
          </a:p>
          <a:p>
            <a:pPr>
              <a:lnSpc>
                <a:spcPct val="115000"/>
              </a:lnSpc>
              <a:buFont typeface="Wingdings" pitchFamily="2" charset="2"/>
              <a:buNone/>
            </a:pPr>
            <a:r>
              <a:rPr lang="zh-CN" altLang="en-US" sz="2400" dirty="0">
                <a:solidFill>
                  <a:srgbClr val="FF0000"/>
                </a:solidFill>
              </a:rPr>
              <a:t>系统是龙，算法是睛，</a:t>
            </a:r>
            <a:endParaRPr lang="en-US" altLang="zh-CN" sz="2400" dirty="0">
              <a:solidFill>
                <a:srgbClr val="FF0000"/>
              </a:solidFill>
            </a:endParaRPr>
          </a:p>
          <a:p>
            <a:pPr>
              <a:lnSpc>
                <a:spcPct val="115000"/>
              </a:lnSpc>
              <a:buFont typeface="Wingdings" pitchFamily="2" charset="2"/>
              <a:buNone/>
            </a:pPr>
            <a:r>
              <a:rPr lang="zh-CN" altLang="en-US" sz="2400" dirty="0">
                <a:solidFill>
                  <a:srgbClr val="FF0000"/>
                </a:solidFill>
              </a:rPr>
              <a:t>画龙要点睛。</a:t>
            </a:r>
          </a:p>
        </p:txBody>
      </p:sp>
      <p:sp>
        <p:nvSpPr>
          <p:cNvPr id="45" name="TextBox 44"/>
          <p:cNvSpPr txBox="1"/>
          <p:nvPr/>
        </p:nvSpPr>
        <p:spPr bwMode="auto">
          <a:xfrm>
            <a:off x="5214942" y="2000240"/>
            <a:ext cx="3714776" cy="2923877"/>
          </a:xfrm>
          <a:prstGeom prst="rect">
            <a:avLst/>
          </a:prstGeom>
          <a:solidFill>
            <a:schemeClr val="accent2">
              <a:lumMod val="20000"/>
              <a:lumOff val="80000"/>
            </a:schemeClr>
          </a:solidFill>
          <a:ln w="9525">
            <a:noFill/>
            <a:miter lim="800000"/>
            <a:headEnd/>
            <a:tailEnd/>
          </a:ln>
          <a:effectLst/>
        </p:spPr>
        <p:txBody>
          <a:bodyPr wrap="square" rtlCol="0">
            <a:spAutoFit/>
          </a:bodyPr>
          <a:lstStyle/>
          <a:p>
            <a:pPr algn="l">
              <a:lnSpc>
                <a:spcPct val="115000"/>
              </a:lnSpc>
              <a:buFont typeface="Wingdings" pitchFamily="2" charset="2"/>
              <a:buChar char="n"/>
            </a:pPr>
            <a:r>
              <a:rPr lang="en-US" altLang="zh-CN" dirty="0">
                <a:solidFill>
                  <a:schemeClr val="bg1">
                    <a:lumMod val="10000"/>
                  </a:schemeClr>
                </a:solidFill>
              </a:rPr>
              <a:t>“</a:t>
            </a:r>
            <a:r>
              <a:rPr lang="zh-CN" altLang="en-US" dirty="0">
                <a:solidFill>
                  <a:schemeClr val="bg1">
                    <a:lumMod val="10000"/>
                  </a:schemeClr>
                </a:solidFill>
              </a:rPr>
              <a:t>系统”：问题求解的另一种手段</a:t>
            </a:r>
            <a:r>
              <a:rPr lang="en-US" altLang="zh-CN" dirty="0">
                <a:solidFill>
                  <a:schemeClr val="bg1">
                    <a:lumMod val="10000"/>
                  </a:schemeClr>
                </a:solidFill>
              </a:rPr>
              <a:t>—</a:t>
            </a:r>
            <a:r>
              <a:rPr lang="zh-CN" altLang="en-US" dirty="0">
                <a:solidFill>
                  <a:schemeClr val="bg1">
                    <a:lumMod val="10000"/>
                  </a:schemeClr>
                </a:solidFill>
              </a:rPr>
              <a:t>构造与设计系统 </a:t>
            </a:r>
          </a:p>
          <a:p>
            <a:pPr lvl="1" algn="l">
              <a:lnSpc>
                <a:spcPct val="115000"/>
              </a:lnSpc>
              <a:buFont typeface="Wingdings" pitchFamily="2" charset="2"/>
              <a:buChar char="Ø"/>
            </a:pPr>
            <a:r>
              <a:rPr lang="zh-CN" altLang="en-US" dirty="0"/>
              <a:t>系统是改造自然的手段；系统还强调非数学建模；</a:t>
            </a:r>
            <a:endParaRPr lang="en-US" altLang="zh-CN" dirty="0"/>
          </a:p>
          <a:p>
            <a:pPr lvl="1" algn="l">
              <a:lnSpc>
                <a:spcPct val="115000"/>
              </a:lnSpc>
              <a:buFont typeface="Wingdings" pitchFamily="2" charset="2"/>
              <a:buChar char="Ø"/>
            </a:pPr>
            <a:r>
              <a:rPr lang="zh-CN" altLang="en-US" dirty="0"/>
              <a:t>系统考虑的是如何化复杂为简单</a:t>
            </a:r>
            <a:r>
              <a:rPr lang="en-US" altLang="zh-CN" dirty="0"/>
              <a:t>(</a:t>
            </a:r>
            <a:r>
              <a:rPr lang="zh-CN" altLang="en-US" dirty="0"/>
              <a:t>使其能够被做出来</a:t>
            </a:r>
            <a:r>
              <a:rPr lang="en-US" altLang="zh-CN" dirty="0"/>
              <a:t>)</a:t>
            </a:r>
            <a:r>
              <a:rPr lang="zh-CN" altLang="en-US" dirty="0"/>
              <a:t>；系统还强调结构性、可靠性、安全性等。</a:t>
            </a:r>
            <a:endParaRPr lang="zh-CN" altLang="en-US" sz="2400" dirty="0">
              <a:solidFill>
                <a:srgbClr val="06031B"/>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45611">
                                            <p:txEl>
                                              <p:pRg st="3" end="3"/>
                                            </p:txEl>
                                          </p:spTgt>
                                        </p:tgtEl>
                                        <p:attrNameLst>
                                          <p:attrName>style.visibility</p:attrName>
                                        </p:attrNameLst>
                                      </p:cBhvr>
                                      <p:to>
                                        <p:strVal val="visible"/>
                                      </p:to>
                                    </p:set>
                                    <p:anim calcmode="lin" valueType="num">
                                      <p:cBhvr additive="base">
                                        <p:cTn id="7" dur="500" fill="hold"/>
                                        <p:tgtEl>
                                          <p:spTgt spid="164561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4561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45611">
                                            <p:txEl>
                                              <p:pRg st="4" end="4"/>
                                            </p:txEl>
                                          </p:spTgt>
                                        </p:tgtEl>
                                        <p:attrNameLst>
                                          <p:attrName>style.visibility</p:attrName>
                                        </p:attrNameLst>
                                      </p:cBhvr>
                                      <p:to>
                                        <p:strVal val="visible"/>
                                      </p:to>
                                    </p:set>
                                    <p:anim calcmode="lin" valueType="num">
                                      <p:cBhvr additive="base">
                                        <p:cTn id="11" dur="500" fill="hold"/>
                                        <p:tgtEl>
                                          <p:spTgt spid="164561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456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6594" name="Picture 2" descr="TreePicture"/>
          <p:cNvPicPr>
            <a:picLocks noChangeAspect="1" noChangeArrowheads="1"/>
          </p:cNvPicPr>
          <p:nvPr/>
        </p:nvPicPr>
        <p:blipFill>
          <a:blip r:embed="rId2"/>
          <a:srcRect/>
          <a:stretch>
            <a:fillRect/>
          </a:stretch>
        </p:blipFill>
        <p:spPr bwMode="auto">
          <a:xfrm>
            <a:off x="290513" y="957263"/>
            <a:ext cx="8667750" cy="5837237"/>
          </a:xfrm>
          <a:prstGeom prst="rect">
            <a:avLst/>
          </a:prstGeom>
          <a:noFill/>
        </p:spPr>
      </p:pic>
      <p:pic>
        <p:nvPicPr>
          <p:cNvPr id="1646595" name="Picture 3" descr="20121226双线式树"/>
          <p:cNvPicPr>
            <a:picLocks noChangeAspect="1" noChangeArrowheads="1"/>
          </p:cNvPicPr>
          <p:nvPr/>
        </p:nvPicPr>
        <p:blipFill>
          <a:blip r:embed="rId3"/>
          <a:srcRect/>
          <a:stretch>
            <a:fillRect/>
          </a:stretch>
        </p:blipFill>
        <p:spPr bwMode="auto">
          <a:xfrm>
            <a:off x="406400" y="2000240"/>
            <a:ext cx="8293100" cy="4140210"/>
          </a:xfrm>
          <a:prstGeom prst="rect">
            <a:avLst/>
          </a:prstGeom>
          <a:noFill/>
        </p:spPr>
      </p:pic>
      <p:grpSp>
        <p:nvGrpSpPr>
          <p:cNvPr id="29" name="Group 4"/>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递归</a:t>
              </a:r>
            </a:p>
          </p:txBody>
        </p:sp>
      </p:grpSp>
      <p:grpSp>
        <p:nvGrpSpPr>
          <p:cNvPr id="30" name="Group 8"/>
          <p:cNvGrpSpPr>
            <a:grpSpLocks/>
          </p:cNvGrpSpPr>
          <p:nvPr/>
        </p:nvGrpSpPr>
        <p:grpSpPr bwMode="auto">
          <a:xfrm>
            <a:off x="4160838" y="5922963"/>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程序</a:t>
              </a:r>
            </a:p>
          </p:txBody>
        </p:sp>
      </p:grpSp>
      <p:grpSp>
        <p:nvGrpSpPr>
          <p:cNvPr id="31" name="Group 12"/>
          <p:cNvGrpSpPr>
            <a:grpSpLocks/>
          </p:cNvGrpSpPr>
          <p:nvPr/>
        </p:nvGrpSpPr>
        <p:grpSpPr bwMode="auto">
          <a:xfrm>
            <a:off x="3073400" y="5922963"/>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1"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0</a:t>
              </a:r>
              <a:r>
                <a:rPr kumimoji="0" lang="zh-CN" altLang="en-US" sz="1800" b="0">
                  <a:solidFill>
                    <a:srgbClr val="FFFFFF"/>
                  </a:solidFill>
                  <a:effectLst>
                    <a:outerShdw blurRad="38100" dist="38100" dir="2700000" algn="tl">
                      <a:srgbClr val="C0C0C0"/>
                    </a:outerShdw>
                  </a:effectLst>
                  <a:latin typeface="宋体" charset="-122"/>
                  <a:ea typeface="华文中宋" pitchFamily="2" charset="-122"/>
                </a:rPr>
                <a:t>和</a:t>
              </a: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1</a:t>
              </a:r>
            </a:p>
          </p:txBody>
        </p:sp>
      </p:grpSp>
      <p:sp>
        <p:nvSpPr>
          <p:cNvPr id="1646608" name="Line 16"/>
          <p:cNvSpPr>
            <a:spLocks noChangeShapeType="1"/>
          </p:cNvSpPr>
          <p:nvPr/>
        </p:nvSpPr>
        <p:spPr bwMode="auto">
          <a:xfrm>
            <a:off x="558800" y="5349875"/>
            <a:ext cx="7981950" cy="0"/>
          </a:xfrm>
          <a:prstGeom prst="line">
            <a:avLst/>
          </a:prstGeom>
          <a:noFill/>
          <a:ln w="38100">
            <a:solidFill>
              <a:srgbClr val="FF0000"/>
            </a:solidFill>
            <a:round/>
            <a:headEnd/>
            <a:tailEnd/>
          </a:ln>
          <a:effectLst/>
        </p:spPr>
        <p:txBody>
          <a:bodyPr/>
          <a:lstStyle/>
          <a:p>
            <a:endParaRPr lang="zh-CN" altLang="en-US"/>
          </a:p>
        </p:txBody>
      </p:sp>
      <p:grpSp>
        <p:nvGrpSpPr>
          <p:cNvPr id="1646624" name="Group 17"/>
          <p:cNvGrpSpPr>
            <a:grpSpLocks/>
          </p:cNvGrpSpPr>
          <p:nvPr/>
        </p:nvGrpSpPr>
        <p:grpSpPr bwMode="auto">
          <a:xfrm>
            <a:off x="4159250" y="1938338"/>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8" name="Text Box 84"/>
            <p:cNvSpPr txBox="1">
              <a:spLocks noChangeArrowheads="1"/>
            </p:cNvSpPr>
            <p:nvPr/>
          </p:nvSpPr>
          <p:spPr bwMode="auto">
            <a:xfrm>
              <a:off x="-1135" y="1141"/>
              <a:ext cx="525" cy="366"/>
            </a:xfrm>
            <a:prstGeom prst="rect">
              <a:avLst/>
            </a:prstGeom>
            <a:noFill/>
            <a:ln>
              <a:noFill/>
            </a:ln>
            <a:extLst>
              <a:ext uri="{909E8E84-426E-40dd-AFC4-6F175D3DCCD1}"/>
              <a:ext uri="{91240B29-F687-4f45-9708-019B960494DF}"/>
            </a:extLst>
          </p:spPr>
          <p:txBody>
            <a:bodyPr>
              <a:spAutoFit/>
            </a:bodyPr>
            <a:lstStyle/>
            <a:p>
              <a:pPr algn="ctr"/>
              <a:r>
                <a:rPr kumimoji="0" lang="zh-CN" altLang="en-US" dirty="0">
                  <a:solidFill>
                    <a:schemeClr val="bg1"/>
                  </a:solidFill>
                </a:rPr>
                <a:t>云计算环境</a:t>
              </a:r>
            </a:p>
          </p:txBody>
        </p:sp>
      </p:grpSp>
      <p:grpSp>
        <p:nvGrpSpPr>
          <p:cNvPr id="1646625" name="Group 21"/>
          <p:cNvGrpSpPr>
            <a:grpSpLocks/>
          </p:cNvGrpSpPr>
          <p:nvPr/>
        </p:nvGrpSpPr>
        <p:grpSpPr bwMode="auto">
          <a:xfrm>
            <a:off x="4122738" y="2928938"/>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并行分布环境 </a:t>
              </a:r>
            </a:p>
          </p:txBody>
        </p:sp>
      </p:grpSp>
      <p:grpSp>
        <p:nvGrpSpPr>
          <p:cNvPr id="1646626" name="Group 25"/>
          <p:cNvGrpSpPr>
            <a:grpSpLocks/>
          </p:cNvGrpSpPr>
          <p:nvPr/>
        </p:nvGrpSpPr>
        <p:grpSpPr bwMode="auto">
          <a:xfrm>
            <a:off x="4124325" y="3938588"/>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个人计算环境</a:t>
              </a:r>
            </a:p>
          </p:txBody>
        </p:sp>
      </p:grpSp>
      <p:grpSp>
        <p:nvGrpSpPr>
          <p:cNvPr id="1646627" name="Group 29"/>
          <p:cNvGrpSpPr>
            <a:grpSpLocks/>
          </p:cNvGrpSpPr>
          <p:nvPr/>
        </p:nvGrpSpPr>
        <p:grpSpPr bwMode="auto">
          <a:xfrm>
            <a:off x="4130675" y="4878388"/>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冯</a:t>
              </a:r>
              <a:r>
                <a:rPr kumimoji="0" lang="en-US" altLang="zh-CN" b="0">
                  <a:solidFill>
                    <a:srgbClr val="FFFFFF"/>
                  </a:solidFill>
                  <a:effectLst>
                    <a:outerShdw blurRad="38100" dist="38100" dir="2700000" algn="tl">
                      <a:srgbClr val="C0C0C0"/>
                    </a:outerShdw>
                  </a:effectLst>
                  <a:latin typeface="宋体" charset="-122"/>
                  <a:ea typeface="华文中宋" pitchFamily="2" charset="-122"/>
                </a:rPr>
                <a:t>.</a:t>
              </a:r>
              <a:r>
                <a:rPr kumimoji="0" lang="zh-CN" altLang="en-US" b="0">
                  <a:solidFill>
                    <a:srgbClr val="FFFFFF"/>
                  </a:solidFill>
                  <a:effectLst>
                    <a:outerShdw blurRad="38100" dist="38100" dir="2700000" algn="tl">
                      <a:srgbClr val="C0C0C0"/>
                    </a:outerShdw>
                  </a:effectLst>
                  <a:latin typeface="宋体" charset="-122"/>
                  <a:ea typeface="华文中宋" pitchFamily="2" charset="-122"/>
                </a:rPr>
                <a:t>诺依曼机</a:t>
              </a:r>
            </a:p>
          </p:txBody>
        </p:sp>
      </p:grpSp>
      <p:grpSp>
        <p:nvGrpSpPr>
          <p:cNvPr id="1646628" name="Group 33"/>
          <p:cNvGrpSpPr>
            <a:grpSpLocks/>
          </p:cNvGrpSpPr>
          <p:nvPr/>
        </p:nvGrpSpPr>
        <p:grpSpPr bwMode="auto">
          <a:xfrm>
            <a:off x="5810250" y="1017588"/>
            <a:ext cx="852488" cy="966787"/>
            <a:chOff x="4923" y="904"/>
            <a:chExt cx="537" cy="609"/>
          </a:xfrm>
        </p:grpSpPr>
        <p:sp>
          <p:nvSpPr>
            <p:cNvPr id="26"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7"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8" name="Text Box 84"/>
            <p:cNvSpPr txBox="1">
              <a:spLocks noChangeArrowheads="1"/>
            </p:cNvSpPr>
            <p:nvPr/>
          </p:nvSpPr>
          <p:spPr bwMode="auto">
            <a:xfrm>
              <a:off x="4995" y="1067"/>
              <a:ext cx="394" cy="446"/>
            </a:xfrm>
            <a:prstGeom prst="rect">
              <a:avLst/>
            </a:prstGeom>
            <a:noFill/>
            <a:ln>
              <a:noFill/>
            </a:ln>
            <a:extLst>
              <a:ext uri="{909E8E84-426E-40dd-AFC4-6F175D3DCCD1}"/>
              <a:ext uri="{91240B29-F687-4f45-9708-019B960494DF}"/>
            </a:extLst>
          </p:spPr>
          <p:txBody>
            <a:bodyPr>
              <a:spAutoFit/>
            </a:bodyPr>
            <a:lstStyle/>
            <a:p>
              <a:pPr algn="ctr"/>
              <a:r>
                <a:rPr lang="zh-CN" altLang="en-US" dirty="0">
                  <a:solidFill>
                    <a:srgbClr val="2915BB"/>
                  </a:solidFill>
                </a:rPr>
                <a:t>算法</a:t>
              </a:r>
            </a:p>
          </p:txBody>
        </p:sp>
      </p:grpSp>
      <p:grpSp>
        <p:nvGrpSpPr>
          <p:cNvPr id="1646629" name="Group 37"/>
          <p:cNvGrpSpPr>
            <a:grpSpLocks/>
          </p:cNvGrpSpPr>
          <p:nvPr/>
        </p:nvGrpSpPr>
        <p:grpSpPr bwMode="auto">
          <a:xfrm>
            <a:off x="6276975" y="1412875"/>
            <a:ext cx="852488" cy="855663"/>
            <a:chOff x="4555" y="685"/>
            <a:chExt cx="537" cy="539"/>
          </a:xfrm>
        </p:grpSpPr>
        <p:sp>
          <p:nvSpPr>
            <p:cNvPr id="5" name="AutoShape 39"/>
            <p:cNvSpPr>
              <a:spLocks noChangeArrowheads="1"/>
            </p:cNvSpPr>
            <p:nvPr/>
          </p:nvSpPr>
          <p:spPr bwMode="gray">
            <a:xfrm>
              <a:off x="4555" y="685"/>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pPr algn="ctr"/>
              <a:endParaRPr kumimoji="0" lang="zh-CN" altLang="en-US" sz="1800" b="0">
                <a:solidFill>
                  <a:srgbClr val="CC9900"/>
                </a:solidFill>
                <a:latin typeface="宋体" charset="-122"/>
              </a:endParaRPr>
            </a:p>
          </p:txBody>
        </p:sp>
        <p:sp>
          <p:nvSpPr>
            <p:cNvPr id="6"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a:endParaRPr kumimoji="0" lang="zh-CN" altLang="en-US" sz="1800" b="0">
                <a:solidFill>
                  <a:srgbClr val="FFFF66"/>
                </a:solidFill>
                <a:latin typeface="宋体" charset="-122"/>
              </a:endParaRPr>
            </a:p>
          </p:txBody>
        </p:sp>
        <p:sp>
          <p:nvSpPr>
            <p:cNvPr id="16" name="Text Box 84"/>
            <p:cNvSpPr txBox="1">
              <a:spLocks noChangeArrowheads="1"/>
            </p:cNvSpPr>
            <p:nvPr/>
          </p:nvSpPr>
          <p:spPr bwMode="auto">
            <a:xfrm>
              <a:off x="4627" y="848"/>
              <a:ext cx="394" cy="212"/>
            </a:xfrm>
            <a:prstGeom prst="rect">
              <a:avLst/>
            </a:prstGeom>
            <a:noFill/>
            <a:ln>
              <a:noFill/>
            </a:ln>
            <a:extLst>
              <a:ext uri="{909E8E84-426E-40dd-AFC4-6F175D3DCCD1}"/>
              <a:ext uri="{91240B29-F687-4f45-9708-019B960494DF}"/>
            </a:extLst>
          </p:spPr>
          <p:txBody>
            <a:bodyPr>
              <a:spAutoFit/>
            </a:bodyPr>
            <a:lstStyle/>
            <a:p>
              <a:pPr algn="ctr"/>
              <a:r>
                <a:rPr lang="zh-CN" altLang="en-US"/>
                <a:t>系统</a:t>
              </a:r>
            </a:p>
          </p:txBody>
        </p:sp>
      </p:grpSp>
      <p:grpSp>
        <p:nvGrpSpPr>
          <p:cNvPr id="1646630" name="Group 41"/>
          <p:cNvGrpSpPr>
            <a:grpSpLocks/>
          </p:cNvGrpSpPr>
          <p:nvPr/>
        </p:nvGrpSpPr>
        <p:grpSpPr bwMode="auto">
          <a:xfrm>
            <a:off x="223838" y="1500188"/>
            <a:ext cx="9113838" cy="3651250"/>
            <a:chOff x="141" y="945"/>
            <a:chExt cx="5741" cy="2300"/>
          </a:xfrm>
        </p:grpSpPr>
        <p:sp>
          <p:nvSpPr>
            <p:cNvPr id="1646634" name="Text Box 42"/>
            <p:cNvSpPr txBox="1">
              <a:spLocks noChangeArrowheads="1"/>
            </p:cNvSpPr>
            <p:nvPr/>
          </p:nvSpPr>
          <p:spPr bwMode="auto">
            <a:xfrm>
              <a:off x="1935" y="945"/>
              <a:ext cx="1485" cy="252"/>
            </a:xfrm>
            <a:prstGeom prst="rect">
              <a:avLst/>
            </a:prstGeom>
            <a:noFill/>
            <a:ln w="9525">
              <a:noFill/>
              <a:miter lim="800000"/>
              <a:headEnd/>
              <a:tailEnd/>
            </a:ln>
            <a:effectLst/>
          </p:spPr>
          <p:txBody>
            <a:bodyPr wrap="square">
              <a:spAutoFit/>
            </a:bodyPr>
            <a:lstStyle/>
            <a:p>
              <a:r>
                <a:rPr lang="zh-CN" altLang="en-US" dirty="0">
                  <a:solidFill>
                    <a:srgbClr val="FF3300"/>
                  </a:solidFill>
                </a:rPr>
                <a:t>量子计算</a:t>
              </a:r>
              <a:r>
                <a:rPr lang="en-US" altLang="zh-CN" dirty="0">
                  <a:solidFill>
                    <a:srgbClr val="FF3300"/>
                  </a:solidFill>
                </a:rPr>
                <a:t>/</a:t>
              </a:r>
              <a:r>
                <a:rPr lang="zh-CN" altLang="en-US" dirty="0">
                  <a:solidFill>
                    <a:srgbClr val="FF3300"/>
                  </a:solidFill>
                </a:rPr>
                <a:t>光子计算</a:t>
              </a:r>
            </a:p>
          </p:txBody>
        </p:sp>
        <p:sp>
          <p:nvSpPr>
            <p:cNvPr id="1646635" name="Text Box 43"/>
            <p:cNvSpPr txBox="1">
              <a:spLocks noChangeArrowheads="1"/>
            </p:cNvSpPr>
            <p:nvPr/>
          </p:nvSpPr>
          <p:spPr bwMode="auto">
            <a:xfrm>
              <a:off x="3142" y="1147"/>
              <a:ext cx="767" cy="252"/>
            </a:xfrm>
            <a:prstGeom prst="rect">
              <a:avLst/>
            </a:prstGeom>
            <a:noFill/>
            <a:ln w="9525">
              <a:noFill/>
              <a:miter lim="800000"/>
              <a:headEnd/>
              <a:tailEnd/>
            </a:ln>
            <a:effectLst/>
          </p:spPr>
          <p:txBody>
            <a:bodyPr wrap="none">
              <a:spAutoFit/>
            </a:bodyPr>
            <a:lstStyle/>
            <a:p>
              <a:r>
                <a:rPr lang="zh-CN" altLang="en-US" dirty="0">
                  <a:solidFill>
                    <a:srgbClr val="000000"/>
                  </a:solidFill>
                </a:rPr>
                <a:t>移动计算</a:t>
              </a:r>
            </a:p>
          </p:txBody>
        </p:sp>
        <p:sp>
          <p:nvSpPr>
            <p:cNvPr id="1646636" name="Text Box 44"/>
            <p:cNvSpPr txBox="1">
              <a:spLocks noChangeArrowheads="1"/>
            </p:cNvSpPr>
            <p:nvPr/>
          </p:nvSpPr>
          <p:spPr bwMode="auto">
            <a:xfrm>
              <a:off x="1027" y="1117"/>
              <a:ext cx="929" cy="446"/>
            </a:xfrm>
            <a:prstGeom prst="rect">
              <a:avLst/>
            </a:prstGeom>
            <a:noFill/>
            <a:ln w="9525">
              <a:noFill/>
              <a:miter lim="800000"/>
              <a:headEnd/>
              <a:tailEnd/>
            </a:ln>
            <a:effectLst/>
          </p:spPr>
          <p:txBody>
            <a:bodyPr wrap="none">
              <a:spAutoFit/>
            </a:bodyPr>
            <a:lstStyle/>
            <a:p>
              <a:r>
                <a:rPr lang="zh-CN" altLang="en-US" dirty="0">
                  <a:solidFill>
                    <a:srgbClr val="00B0F0"/>
                  </a:solidFill>
                </a:rPr>
                <a:t>生物计算</a:t>
              </a:r>
            </a:p>
            <a:p>
              <a:r>
                <a:rPr lang="zh-CN" altLang="en-US" dirty="0">
                  <a:solidFill>
                    <a:srgbClr val="00B0F0"/>
                  </a:solidFill>
                </a:rPr>
                <a:t>计算生物学</a:t>
              </a:r>
            </a:p>
          </p:txBody>
        </p:sp>
        <p:sp>
          <p:nvSpPr>
            <p:cNvPr id="1646637" name="Text Box 45"/>
            <p:cNvSpPr txBox="1">
              <a:spLocks noChangeArrowheads="1"/>
            </p:cNvSpPr>
            <p:nvPr/>
          </p:nvSpPr>
          <p:spPr bwMode="auto">
            <a:xfrm>
              <a:off x="142" y="1779"/>
              <a:ext cx="929" cy="446"/>
            </a:xfrm>
            <a:prstGeom prst="rect">
              <a:avLst/>
            </a:prstGeom>
            <a:noFill/>
            <a:ln w="9525">
              <a:noFill/>
              <a:miter lim="800000"/>
              <a:headEnd/>
              <a:tailEnd/>
            </a:ln>
            <a:effectLst/>
          </p:spPr>
          <p:txBody>
            <a:bodyPr wrap="none">
              <a:spAutoFit/>
            </a:bodyPr>
            <a:lstStyle/>
            <a:p>
              <a:r>
                <a:rPr lang="zh-CN" altLang="en-US" dirty="0">
                  <a:solidFill>
                    <a:srgbClr val="9900CC"/>
                  </a:solidFill>
                </a:rPr>
                <a:t>计算物理学</a:t>
              </a:r>
            </a:p>
            <a:p>
              <a:r>
                <a:rPr lang="zh-CN" altLang="en-US" dirty="0">
                  <a:solidFill>
                    <a:srgbClr val="9900CC"/>
                  </a:solidFill>
                </a:rPr>
                <a:t>计算化学</a:t>
              </a:r>
            </a:p>
          </p:txBody>
        </p:sp>
        <p:sp>
          <p:nvSpPr>
            <p:cNvPr id="1646638" name="Text Box 46"/>
            <p:cNvSpPr txBox="1">
              <a:spLocks noChangeArrowheads="1"/>
            </p:cNvSpPr>
            <p:nvPr/>
          </p:nvSpPr>
          <p:spPr bwMode="auto">
            <a:xfrm>
              <a:off x="141" y="2338"/>
              <a:ext cx="929" cy="640"/>
            </a:xfrm>
            <a:prstGeom prst="rect">
              <a:avLst/>
            </a:prstGeom>
            <a:noFill/>
            <a:ln w="9525">
              <a:noFill/>
              <a:miter lim="800000"/>
              <a:headEnd/>
              <a:tailEnd/>
            </a:ln>
            <a:effectLst/>
          </p:spPr>
          <p:txBody>
            <a:bodyPr wrap="none">
              <a:spAutoFit/>
            </a:bodyPr>
            <a:lstStyle/>
            <a:p>
              <a:r>
                <a:rPr lang="zh-CN" altLang="en-US" dirty="0">
                  <a:solidFill>
                    <a:srgbClr val="2915BB"/>
                  </a:solidFill>
                </a:rPr>
                <a:t>计算经济学</a:t>
              </a:r>
            </a:p>
            <a:p>
              <a:r>
                <a:rPr lang="zh-CN" altLang="en-US" dirty="0">
                  <a:solidFill>
                    <a:srgbClr val="2915BB"/>
                  </a:solidFill>
                </a:rPr>
                <a:t>计算统计学</a:t>
              </a:r>
            </a:p>
            <a:p>
              <a:r>
                <a:rPr lang="zh-CN" altLang="en-US" dirty="0">
                  <a:solidFill>
                    <a:srgbClr val="2915BB"/>
                  </a:solidFill>
                </a:rPr>
                <a:t>计算金融学</a:t>
              </a:r>
            </a:p>
          </p:txBody>
        </p:sp>
        <p:sp>
          <p:nvSpPr>
            <p:cNvPr id="1646639" name="Text Box 47"/>
            <p:cNvSpPr txBox="1">
              <a:spLocks noChangeArrowheads="1"/>
            </p:cNvSpPr>
            <p:nvPr/>
          </p:nvSpPr>
          <p:spPr bwMode="auto">
            <a:xfrm>
              <a:off x="4944" y="1663"/>
              <a:ext cx="929" cy="446"/>
            </a:xfrm>
            <a:prstGeom prst="rect">
              <a:avLst/>
            </a:prstGeom>
            <a:noFill/>
            <a:ln w="9525">
              <a:noFill/>
              <a:miter lim="800000"/>
              <a:headEnd/>
              <a:tailEnd/>
            </a:ln>
            <a:effectLst/>
          </p:spPr>
          <p:txBody>
            <a:bodyPr wrap="none">
              <a:spAutoFit/>
            </a:bodyPr>
            <a:lstStyle/>
            <a:p>
              <a:r>
                <a:rPr lang="zh-CN" altLang="en-US" dirty="0">
                  <a:solidFill>
                    <a:srgbClr val="C00000"/>
                  </a:solidFill>
                </a:rPr>
                <a:t>企业计算</a:t>
              </a:r>
            </a:p>
            <a:p>
              <a:r>
                <a:rPr kumimoji="0" lang="zh-CN" altLang="en-US" dirty="0">
                  <a:solidFill>
                    <a:srgbClr val="C00000"/>
                  </a:solidFill>
                </a:rPr>
                <a:t>计算工程学</a:t>
              </a:r>
            </a:p>
          </p:txBody>
        </p:sp>
        <p:sp>
          <p:nvSpPr>
            <p:cNvPr id="1646640" name="Text Box 48"/>
            <p:cNvSpPr txBox="1">
              <a:spLocks noChangeArrowheads="1"/>
            </p:cNvSpPr>
            <p:nvPr/>
          </p:nvSpPr>
          <p:spPr bwMode="auto">
            <a:xfrm>
              <a:off x="4941" y="2135"/>
              <a:ext cx="767" cy="446"/>
            </a:xfrm>
            <a:prstGeom prst="rect">
              <a:avLst/>
            </a:prstGeom>
            <a:noFill/>
            <a:ln w="9525">
              <a:noFill/>
              <a:miter lim="800000"/>
              <a:headEnd/>
              <a:tailEnd/>
            </a:ln>
            <a:effectLst/>
          </p:spPr>
          <p:txBody>
            <a:bodyPr wrap="none">
              <a:spAutoFit/>
            </a:bodyPr>
            <a:lstStyle/>
            <a:p>
              <a:r>
                <a:rPr kumimoji="0" lang="zh-CN" altLang="en-US" dirty="0">
                  <a:solidFill>
                    <a:srgbClr val="002060"/>
                  </a:solidFill>
                </a:rPr>
                <a:t>服</a:t>
              </a:r>
              <a:r>
                <a:rPr lang="zh-CN" altLang="en-US" dirty="0">
                  <a:solidFill>
                    <a:srgbClr val="002060"/>
                  </a:solidFill>
                </a:rPr>
                <a:t>务计算</a:t>
              </a:r>
            </a:p>
            <a:p>
              <a:r>
                <a:rPr lang="zh-CN" altLang="en-US" dirty="0">
                  <a:solidFill>
                    <a:srgbClr val="002060"/>
                  </a:solidFill>
                </a:rPr>
                <a:t>云计算</a:t>
              </a:r>
            </a:p>
          </p:txBody>
        </p:sp>
        <p:sp>
          <p:nvSpPr>
            <p:cNvPr id="1646641" name="Text Box 49"/>
            <p:cNvSpPr txBox="1">
              <a:spLocks noChangeArrowheads="1"/>
            </p:cNvSpPr>
            <p:nvPr/>
          </p:nvSpPr>
          <p:spPr bwMode="auto">
            <a:xfrm>
              <a:off x="4953" y="2605"/>
              <a:ext cx="929" cy="640"/>
            </a:xfrm>
            <a:prstGeom prst="rect">
              <a:avLst/>
            </a:prstGeom>
            <a:noFill/>
            <a:ln w="9525">
              <a:noFill/>
              <a:miter lim="800000"/>
              <a:headEnd/>
              <a:tailEnd/>
            </a:ln>
            <a:effectLst/>
          </p:spPr>
          <p:txBody>
            <a:bodyPr wrap="none">
              <a:spAutoFit/>
            </a:bodyPr>
            <a:lstStyle/>
            <a:p>
              <a:r>
                <a:rPr lang="zh-CN" altLang="en-US" dirty="0">
                  <a:solidFill>
                    <a:schemeClr val="bg1"/>
                  </a:solidFill>
                </a:rPr>
                <a:t>社会计算</a:t>
              </a:r>
            </a:p>
            <a:p>
              <a:r>
                <a:rPr lang="zh-CN" altLang="en-US" dirty="0">
                  <a:solidFill>
                    <a:schemeClr val="bg1"/>
                  </a:solidFill>
                </a:rPr>
                <a:t>计算广告学</a:t>
              </a:r>
            </a:p>
            <a:p>
              <a:r>
                <a:rPr lang="zh-CN" altLang="en-US" dirty="0">
                  <a:solidFill>
                    <a:schemeClr val="bg1"/>
                  </a:solidFill>
                </a:rPr>
                <a:t>媒体计算</a:t>
              </a:r>
            </a:p>
          </p:txBody>
        </p:sp>
        <p:sp>
          <p:nvSpPr>
            <p:cNvPr id="1646642" name="Text Box 50"/>
            <p:cNvSpPr txBox="1">
              <a:spLocks noChangeArrowheads="1"/>
            </p:cNvSpPr>
            <p:nvPr/>
          </p:nvSpPr>
          <p:spPr bwMode="auto">
            <a:xfrm>
              <a:off x="3117" y="1566"/>
              <a:ext cx="767" cy="252"/>
            </a:xfrm>
            <a:prstGeom prst="rect">
              <a:avLst/>
            </a:prstGeom>
            <a:noFill/>
            <a:ln w="9525">
              <a:noFill/>
              <a:miter lim="800000"/>
              <a:headEnd/>
              <a:tailEnd/>
            </a:ln>
            <a:effectLst/>
          </p:spPr>
          <p:txBody>
            <a:bodyPr wrap="none">
              <a:spAutoFit/>
            </a:bodyPr>
            <a:lstStyle/>
            <a:p>
              <a:r>
                <a:rPr kumimoji="0" lang="zh-CN" altLang="en-US" dirty="0">
                  <a:solidFill>
                    <a:srgbClr val="9900CC"/>
                  </a:solidFill>
                </a:rPr>
                <a:t>纳米计</a:t>
              </a:r>
              <a:r>
                <a:rPr lang="zh-CN" altLang="en-US" dirty="0">
                  <a:solidFill>
                    <a:srgbClr val="9900CC"/>
                  </a:solidFill>
                </a:rPr>
                <a:t>算</a:t>
              </a:r>
            </a:p>
          </p:txBody>
        </p:sp>
        <p:sp>
          <p:nvSpPr>
            <p:cNvPr id="1646643" name="Text Box 51"/>
            <p:cNvSpPr txBox="1">
              <a:spLocks noChangeArrowheads="1"/>
            </p:cNvSpPr>
            <p:nvPr/>
          </p:nvSpPr>
          <p:spPr bwMode="auto">
            <a:xfrm>
              <a:off x="3515" y="1344"/>
              <a:ext cx="767" cy="252"/>
            </a:xfrm>
            <a:prstGeom prst="rect">
              <a:avLst/>
            </a:prstGeom>
            <a:noFill/>
            <a:ln w="9525">
              <a:noFill/>
              <a:miter lim="800000"/>
              <a:headEnd/>
              <a:tailEnd/>
            </a:ln>
            <a:effectLst/>
          </p:spPr>
          <p:txBody>
            <a:bodyPr wrap="none">
              <a:spAutoFit/>
            </a:bodyPr>
            <a:lstStyle/>
            <a:p>
              <a:r>
                <a:rPr lang="zh-CN" altLang="en-US" dirty="0">
                  <a:solidFill>
                    <a:srgbClr val="00B050"/>
                  </a:solidFill>
                </a:rPr>
                <a:t>智能计算</a:t>
              </a:r>
            </a:p>
          </p:txBody>
        </p:sp>
        <p:sp>
          <p:nvSpPr>
            <p:cNvPr id="1646644" name="Text Box 52"/>
            <p:cNvSpPr txBox="1">
              <a:spLocks noChangeArrowheads="1"/>
            </p:cNvSpPr>
            <p:nvPr/>
          </p:nvSpPr>
          <p:spPr bwMode="auto">
            <a:xfrm>
              <a:off x="1555" y="1421"/>
              <a:ext cx="929" cy="252"/>
            </a:xfrm>
            <a:prstGeom prst="rect">
              <a:avLst/>
            </a:prstGeom>
            <a:noFill/>
            <a:ln w="9525">
              <a:noFill/>
              <a:miter lim="800000"/>
              <a:headEnd/>
              <a:tailEnd/>
            </a:ln>
            <a:effectLst/>
          </p:spPr>
          <p:txBody>
            <a:bodyPr wrap="none">
              <a:spAutoFit/>
            </a:bodyPr>
            <a:lstStyle/>
            <a:p>
              <a:r>
                <a:rPr lang="zh-CN" altLang="en-US" dirty="0">
                  <a:solidFill>
                    <a:srgbClr val="000000"/>
                  </a:solidFill>
                </a:rPr>
                <a:t>计算语言学</a:t>
              </a:r>
            </a:p>
          </p:txBody>
        </p:sp>
        <p:sp>
          <p:nvSpPr>
            <p:cNvPr id="1646645" name="Text Box 53"/>
            <p:cNvSpPr txBox="1">
              <a:spLocks noChangeArrowheads="1"/>
            </p:cNvSpPr>
            <p:nvPr/>
          </p:nvSpPr>
          <p:spPr bwMode="auto">
            <a:xfrm>
              <a:off x="3718" y="1518"/>
              <a:ext cx="767" cy="252"/>
            </a:xfrm>
            <a:prstGeom prst="rect">
              <a:avLst/>
            </a:prstGeom>
            <a:noFill/>
            <a:ln w="9525">
              <a:noFill/>
              <a:miter lim="800000"/>
              <a:headEnd/>
              <a:tailEnd/>
            </a:ln>
            <a:effectLst/>
          </p:spPr>
          <p:txBody>
            <a:bodyPr wrap="none">
              <a:spAutoFit/>
            </a:bodyPr>
            <a:lstStyle/>
            <a:p>
              <a:r>
                <a:rPr lang="zh-CN" altLang="en-US" dirty="0">
                  <a:solidFill>
                    <a:srgbClr val="000000"/>
                  </a:solidFill>
                </a:rPr>
                <a:t>神经计算</a:t>
              </a:r>
            </a:p>
          </p:txBody>
        </p:sp>
      </p:grpSp>
      <p:sp>
        <p:nvSpPr>
          <p:cNvPr id="1646646" name="Text Box 16"/>
          <p:cNvSpPr txBox="1">
            <a:spLocks noChangeArrowheads="1"/>
          </p:cNvSpPr>
          <p:nvPr/>
        </p:nvSpPr>
        <p:spPr bwMode="auto">
          <a:xfrm>
            <a:off x="163513" y="0"/>
            <a:ext cx="3823483" cy="430054"/>
          </a:xfrm>
          <a:prstGeom prst="rect">
            <a:avLst/>
          </a:prstGeom>
          <a:noFill/>
          <a:ln w="9525">
            <a:noFill/>
            <a:miter lim="800000"/>
            <a:headEnd/>
            <a:tailEnd/>
          </a:ln>
        </p:spPr>
        <p:txBody>
          <a:bodyPr wrap="none">
            <a:spAutoFit/>
          </a:bodyPr>
          <a:lstStyle/>
          <a:p>
            <a:pPr>
              <a:lnSpc>
                <a:spcPct val="120000"/>
              </a:lnSpc>
            </a:pPr>
            <a:r>
              <a:rPr lang="en-US" altLang="zh-CN" sz="2000" dirty="0">
                <a:solidFill>
                  <a:schemeClr val="bg1"/>
                </a:solidFill>
                <a:ea typeface="华文中宋" pitchFamily="2" charset="-122"/>
              </a:rPr>
              <a:t>(4) </a:t>
            </a:r>
            <a:r>
              <a:rPr lang="zh-CN" altLang="en-US" sz="2000" dirty="0">
                <a:solidFill>
                  <a:schemeClr val="bg1"/>
                </a:solidFill>
                <a:ea typeface="华文中宋" pitchFamily="2" charset="-122"/>
              </a:rPr>
              <a:t>计算与社会</a:t>
            </a:r>
            <a:r>
              <a:rPr lang="en-US" altLang="zh-CN" sz="2000" dirty="0">
                <a:solidFill>
                  <a:schemeClr val="bg1"/>
                </a:solidFill>
                <a:ea typeface="华文中宋" pitchFamily="2" charset="-122"/>
              </a:rPr>
              <a:t>/</a:t>
            </a:r>
            <a:r>
              <a:rPr lang="zh-CN" altLang="en-US" sz="2000" dirty="0">
                <a:solidFill>
                  <a:schemeClr val="bg1"/>
                </a:solidFill>
                <a:ea typeface="华文中宋" pitchFamily="2" charset="-122"/>
              </a:rPr>
              <a:t>自然如何融合的</a:t>
            </a:r>
            <a:r>
              <a:rPr lang="en-US" altLang="zh-CN" sz="2000" dirty="0">
                <a:solidFill>
                  <a:schemeClr val="bg1"/>
                </a:solidFill>
                <a:ea typeface="华文中宋" pitchFamily="2" charset="-122"/>
              </a:rPr>
              <a:t>?</a:t>
            </a:r>
          </a:p>
        </p:txBody>
      </p:sp>
      <p:sp>
        <p:nvSpPr>
          <p:cNvPr id="1646647" name="Text Box 55"/>
          <p:cNvSpPr txBox="1">
            <a:spLocks noChangeArrowheads="1"/>
          </p:cNvSpPr>
          <p:nvPr/>
        </p:nvSpPr>
        <p:spPr bwMode="auto">
          <a:xfrm>
            <a:off x="428596" y="500042"/>
            <a:ext cx="7929618" cy="461665"/>
          </a:xfrm>
          <a:prstGeom prst="rect">
            <a:avLst/>
          </a:prstGeom>
          <a:noFill/>
          <a:ln w="9525">
            <a:noFill/>
            <a:miter lim="800000"/>
            <a:headEnd/>
            <a:tailEnd/>
          </a:ln>
          <a:effectLst/>
        </p:spPr>
        <p:txBody>
          <a:bodyPr wrap="square">
            <a:spAutoFit/>
          </a:bodyPr>
          <a:lstStyle/>
          <a:p>
            <a:r>
              <a:rPr lang="zh-CN" altLang="en-US" sz="2400" b="0" dirty="0">
                <a:ea typeface="华文中宋" pitchFamily="2" charset="-122"/>
              </a:rPr>
              <a:t>计算之树的第四个维度</a:t>
            </a:r>
            <a:r>
              <a:rPr lang="en-US" altLang="zh-CN" sz="2400" b="0" dirty="0">
                <a:latin typeface="华文中宋"/>
                <a:ea typeface="华文中宋" pitchFamily="2" charset="-122"/>
              </a:rPr>
              <a:t>—</a:t>
            </a:r>
            <a:r>
              <a:rPr lang="zh-CN" altLang="en-US" sz="2400" b="0" dirty="0">
                <a:ea typeface="华文中宋" pitchFamily="2" charset="-122"/>
              </a:rPr>
              <a:t>计算与社会</a:t>
            </a:r>
            <a:r>
              <a:rPr lang="en-US" altLang="zh-CN" sz="2400" b="0" dirty="0">
                <a:ea typeface="华文中宋" pitchFamily="2" charset="-122"/>
              </a:rPr>
              <a:t>/</a:t>
            </a:r>
            <a:r>
              <a:rPr lang="zh-CN" altLang="en-US" sz="2400" b="0" dirty="0">
                <a:ea typeface="华文中宋" pitchFamily="2" charset="-122"/>
              </a:rPr>
              <a:t>自然环境的融合思维</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7618" name="Picture 2" descr="TreePicture"/>
          <p:cNvPicPr>
            <a:picLocks noChangeAspect="1" noChangeArrowheads="1"/>
          </p:cNvPicPr>
          <p:nvPr/>
        </p:nvPicPr>
        <p:blipFill>
          <a:blip r:embed="rId2"/>
          <a:srcRect/>
          <a:stretch>
            <a:fillRect/>
          </a:stretch>
        </p:blipFill>
        <p:spPr bwMode="auto">
          <a:xfrm>
            <a:off x="290513" y="919163"/>
            <a:ext cx="8680450" cy="5837237"/>
          </a:xfrm>
          <a:prstGeom prst="rect">
            <a:avLst/>
          </a:prstGeom>
          <a:noFill/>
        </p:spPr>
      </p:pic>
      <p:pic>
        <p:nvPicPr>
          <p:cNvPr id="1647619" name="Picture 3" descr="20121226双线式树"/>
          <p:cNvPicPr>
            <a:picLocks noChangeAspect="1" noChangeArrowheads="1"/>
          </p:cNvPicPr>
          <p:nvPr/>
        </p:nvPicPr>
        <p:blipFill>
          <a:blip r:embed="rId3"/>
          <a:srcRect/>
          <a:stretch>
            <a:fillRect/>
          </a:stretch>
        </p:blipFill>
        <p:spPr bwMode="auto">
          <a:xfrm>
            <a:off x="406400" y="1860550"/>
            <a:ext cx="8293100" cy="4279900"/>
          </a:xfrm>
          <a:prstGeom prst="rect">
            <a:avLst/>
          </a:prstGeom>
          <a:noFill/>
        </p:spPr>
      </p:pic>
      <p:grpSp>
        <p:nvGrpSpPr>
          <p:cNvPr id="1647620" name="Group 4"/>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递归</a:t>
              </a:r>
            </a:p>
          </p:txBody>
        </p:sp>
      </p:grpSp>
      <p:grpSp>
        <p:nvGrpSpPr>
          <p:cNvPr id="1647624" name="Group 8"/>
          <p:cNvGrpSpPr>
            <a:grpSpLocks/>
          </p:cNvGrpSpPr>
          <p:nvPr/>
        </p:nvGrpSpPr>
        <p:grpSpPr bwMode="auto">
          <a:xfrm>
            <a:off x="4160838" y="5922963"/>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程序</a:t>
              </a:r>
            </a:p>
          </p:txBody>
        </p:sp>
      </p:grpSp>
      <p:grpSp>
        <p:nvGrpSpPr>
          <p:cNvPr id="1647625" name="Group 12"/>
          <p:cNvGrpSpPr>
            <a:grpSpLocks/>
          </p:cNvGrpSpPr>
          <p:nvPr/>
        </p:nvGrpSpPr>
        <p:grpSpPr bwMode="auto">
          <a:xfrm>
            <a:off x="3073400" y="5922963"/>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1"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0</a:t>
              </a:r>
              <a:r>
                <a:rPr kumimoji="0" lang="zh-CN" altLang="en-US" sz="1800" b="0">
                  <a:solidFill>
                    <a:srgbClr val="FFFFFF"/>
                  </a:solidFill>
                  <a:effectLst>
                    <a:outerShdw blurRad="38100" dist="38100" dir="2700000" algn="tl">
                      <a:srgbClr val="C0C0C0"/>
                    </a:outerShdw>
                  </a:effectLst>
                  <a:latin typeface="宋体" charset="-122"/>
                  <a:ea typeface="华文中宋" pitchFamily="2" charset="-122"/>
                </a:rPr>
                <a:t>和</a:t>
              </a: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1</a:t>
              </a:r>
            </a:p>
          </p:txBody>
        </p:sp>
      </p:grpSp>
      <p:sp>
        <p:nvSpPr>
          <p:cNvPr id="1647632" name="Line 16"/>
          <p:cNvSpPr>
            <a:spLocks noChangeShapeType="1"/>
          </p:cNvSpPr>
          <p:nvPr/>
        </p:nvSpPr>
        <p:spPr bwMode="auto">
          <a:xfrm>
            <a:off x="558800" y="5349875"/>
            <a:ext cx="7981950" cy="0"/>
          </a:xfrm>
          <a:prstGeom prst="line">
            <a:avLst/>
          </a:prstGeom>
          <a:noFill/>
          <a:ln w="38100">
            <a:solidFill>
              <a:srgbClr val="FF0000"/>
            </a:solidFill>
            <a:round/>
            <a:headEnd/>
            <a:tailEnd/>
          </a:ln>
          <a:effectLst/>
        </p:spPr>
        <p:txBody>
          <a:bodyPr/>
          <a:lstStyle/>
          <a:p>
            <a:endParaRPr lang="zh-CN" altLang="en-US"/>
          </a:p>
        </p:txBody>
      </p:sp>
      <p:grpSp>
        <p:nvGrpSpPr>
          <p:cNvPr id="1647626" name="Group 17"/>
          <p:cNvGrpSpPr>
            <a:grpSpLocks/>
          </p:cNvGrpSpPr>
          <p:nvPr/>
        </p:nvGrpSpPr>
        <p:grpSpPr bwMode="auto">
          <a:xfrm>
            <a:off x="4159250" y="1938338"/>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8" name="Text Box 84"/>
            <p:cNvSpPr txBox="1">
              <a:spLocks noChangeArrowheads="1"/>
            </p:cNvSpPr>
            <p:nvPr/>
          </p:nvSpPr>
          <p:spPr bwMode="auto">
            <a:xfrm>
              <a:off x="-1135" y="1141"/>
              <a:ext cx="525" cy="366"/>
            </a:xfrm>
            <a:prstGeom prst="rect">
              <a:avLst/>
            </a:prstGeom>
            <a:noFill/>
            <a:ln>
              <a:noFill/>
            </a:ln>
            <a:extLst>
              <a:ext uri="{909E8E84-426E-40dd-AFC4-6F175D3DCCD1}"/>
              <a:ext uri="{91240B29-F687-4f45-9708-019B960494DF}"/>
            </a:extLst>
          </p:spPr>
          <p:txBody>
            <a:bodyPr>
              <a:spAutoFit/>
            </a:bodyPr>
            <a:lstStyle/>
            <a:p>
              <a:pPr algn="ctr"/>
              <a:r>
                <a:rPr kumimoji="0" lang="zh-CN" altLang="en-US" sz="1600" dirty="0">
                  <a:solidFill>
                    <a:schemeClr val="bg1"/>
                  </a:solidFill>
                </a:rPr>
                <a:t>云计算环境</a:t>
              </a:r>
            </a:p>
          </p:txBody>
        </p:sp>
      </p:grpSp>
      <p:grpSp>
        <p:nvGrpSpPr>
          <p:cNvPr id="1647627" name="Group 21"/>
          <p:cNvGrpSpPr>
            <a:grpSpLocks/>
          </p:cNvGrpSpPr>
          <p:nvPr/>
        </p:nvGrpSpPr>
        <p:grpSpPr bwMode="auto">
          <a:xfrm>
            <a:off x="4122738" y="2928938"/>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1600" b="0" dirty="0">
                  <a:solidFill>
                    <a:srgbClr val="FFFFFF"/>
                  </a:solidFill>
                  <a:effectLst>
                    <a:outerShdw blurRad="38100" dist="38100" dir="2700000" algn="tl">
                      <a:srgbClr val="C0C0C0"/>
                    </a:outerShdw>
                  </a:effectLst>
                  <a:latin typeface="宋体" charset="-122"/>
                  <a:ea typeface="华文中宋" pitchFamily="2" charset="-122"/>
                </a:rPr>
                <a:t>并行分布环境 </a:t>
              </a:r>
            </a:p>
          </p:txBody>
        </p:sp>
      </p:grpSp>
      <p:grpSp>
        <p:nvGrpSpPr>
          <p:cNvPr id="1647628" name="Group 25"/>
          <p:cNvGrpSpPr>
            <a:grpSpLocks/>
          </p:cNvGrpSpPr>
          <p:nvPr/>
        </p:nvGrpSpPr>
        <p:grpSpPr bwMode="auto">
          <a:xfrm>
            <a:off x="4124325" y="3938588"/>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1600" b="0" dirty="0">
                  <a:solidFill>
                    <a:srgbClr val="FFFFFF"/>
                  </a:solidFill>
                  <a:effectLst>
                    <a:outerShdw blurRad="38100" dist="38100" dir="2700000" algn="tl">
                      <a:srgbClr val="C0C0C0"/>
                    </a:outerShdw>
                  </a:effectLst>
                  <a:latin typeface="宋体" charset="-122"/>
                  <a:ea typeface="华文中宋" pitchFamily="2" charset="-122"/>
                </a:rPr>
                <a:t>个人计算环境</a:t>
              </a:r>
            </a:p>
          </p:txBody>
        </p:sp>
      </p:grpSp>
      <p:grpSp>
        <p:nvGrpSpPr>
          <p:cNvPr id="1647629" name="Group 29"/>
          <p:cNvGrpSpPr>
            <a:grpSpLocks/>
          </p:cNvGrpSpPr>
          <p:nvPr/>
        </p:nvGrpSpPr>
        <p:grpSpPr bwMode="auto">
          <a:xfrm>
            <a:off x="4130675" y="4878388"/>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冯</a:t>
              </a:r>
              <a:r>
                <a:rPr kumimoji="0" lang="en-US" altLang="zh-CN" b="0">
                  <a:solidFill>
                    <a:srgbClr val="FFFFFF"/>
                  </a:solidFill>
                  <a:effectLst>
                    <a:outerShdw blurRad="38100" dist="38100" dir="2700000" algn="tl">
                      <a:srgbClr val="C0C0C0"/>
                    </a:outerShdw>
                  </a:effectLst>
                  <a:latin typeface="宋体" charset="-122"/>
                  <a:ea typeface="华文中宋" pitchFamily="2" charset="-122"/>
                </a:rPr>
                <a:t>.</a:t>
              </a:r>
              <a:r>
                <a:rPr kumimoji="0" lang="zh-CN" altLang="en-US" b="0">
                  <a:solidFill>
                    <a:srgbClr val="FFFFFF"/>
                  </a:solidFill>
                  <a:effectLst>
                    <a:outerShdw blurRad="38100" dist="38100" dir="2700000" algn="tl">
                      <a:srgbClr val="C0C0C0"/>
                    </a:outerShdw>
                  </a:effectLst>
                  <a:latin typeface="宋体" charset="-122"/>
                  <a:ea typeface="华文中宋" pitchFamily="2" charset="-122"/>
                </a:rPr>
                <a:t>诺依曼机</a:t>
              </a:r>
            </a:p>
          </p:txBody>
        </p:sp>
      </p:grpSp>
      <p:grpSp>
        <p:nvGrpSpPr>
          <p:cNvPr id="1647630" name="Group 33"/>
          <p:cNvGrpSpPr>
            <a:grpSpLocks/>
          </p:cNvGrpSpPr>
          <p:nvPr/>
        </p:nvGrpSpPr>
        <p:grpSpPr bwMode="auto">
          <a:xfrm>
            <a:off x="5810250" y="1017588"/>
            <a:ext cx="852488" cy="855662"/>
            <a:chOff x="4923" y="904"/>
            <a:chExt cx="537" cy="539"/>
          </a:xfrm>
        </p:grpSpPr>
        <p:sp>
          <p:nvSpPr>
            <p:cNvPr id="26"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7"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8" name="Text Box 84"/>
            <p:cNvSpPr txBox="1">
              <a:spLocks noChangeArrowheads="1"/>
            </p:cNvSpPr>
            <p:nvPr/>
          </p:nvSpPr>
          <p:spPr bwMode="auto">
            <a:xfrm>
              <a:off x="4995" y="1067"/>
              <a:ext cx="394" cy="212"/>
            </a:xfrm>
            <a:prstGeom prst="rect">
              <a:avLst/>
            </a:prstGeom>
            <a:noFill/>
            <a:ln>
              <a:noFill/>
            </a:ln>
            <a:extLst>
              <a:ext uri="{909E8E84-426E-40dd-AFC4-6F175D3DCCD1}"/>
              <a:ext uri="{91240B29-F687-4f45-9708-019B960494DF}"/>
            </a:extLst>
          </p:spPr>
          <p:txBody>
            <a:bodyPr>
              <a:spAutoFit/>
            </a:bodyPr>
            <a:lstStyle/>
            <a:p>
              <a:pPr algn="ctr"/>
              <a:r>
                <a:rPr lang="zh-CN" altLang="en-US" sz="1600" dirty="0">
                  <a:solidFill>
                    <a:schemeClr val="tx2"/>
                  </a:solidFill>
                </a:rPr>
                <a:t>算法</a:t>
              </a:r>
            </a:p>
          </p:txBody>
        </p:sp>
      </p:grpSp>
      <p:grpSp>
        <p:nvGrpSpPr>
          <p:cNvPr id="1647631" name="Group 37"/>
          <p:cNvGrpSpPr>
            <a:grpSpLocks/>
          </p:cNvGrpSpPr>
          <p:nvPr/>
        </p:nvGrpSpPr>
        <p:grpSpPr bwMode="auto">
          <a:xfrm>
            <a:off x="6276975" y="1412875"/>
            <a:ext cx="852488" cy="855663"/>
            <a:chOff x="4555" y="685"/>
            <a:chExt cx="537" cy="539"/>
          </a:xfrm>
        </p:grpSpPr>
        <p:sp>
          <p:nvSpPr>
            <p:cNvPr id="29" name="AutoShape 39"/>
            <p:cNvSpPr>
              <a:spLocks noChangeArrowheads="1"/>
            </p:cNvSpPr>
            <p:nvPr/>
          </p:nvSpPr>
          <p:spPr bwMode="gray">
            <a:xfrm>
              <a:off x="4555" y="685"/>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pPr algn="ctr"/>
              <a:endParaRPr kumimoji="0" lang="zh-CN" altLang="en-US" sz="1800" b="0">
                <a:solidFill>
                  <a:srgbClr val="CC9900"/>
                </a:solidFill>
                <a:latin typeface="宋体" charset="-122"/>
              </a:endParaRPr>
            </a:p>
          </p:txBody>
        </p:sp>
        <p:sp>
          <p:nvSpPr>
            <p:cNvPr id="30"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a:endParaRPr kumimoji="0" lang="zh-CN" altLang="en-US" sz="1800" b="0">
                <a:solidFill>
                  <a:srgbClr val="FFFF66"/>
                </a:solidFill>
                <a:latin typeface="宋体" charset="-122"/>
              </a:endParaRPr>
            </a:p>
          </p:txBody>
        </p:sp>
        <p:sp>
          <p:nvSpPr>
            <p:cNvPr id="31" name="Text Box 84"/>
            <p:cNvSpPr txBox="1">
              <a:spLocks noChangeArrowheads="1"/>
            </p:cNvSpPr>
            <p:nvPr/>
          </p:nvSpPr>
          <p:spPr bwMode="auto">
            <a:xfrm>
              <a:off x="4627" y="848"/>
              <a:ext cx="394" cy="212"/>
            </a:xfrm>
            <a:prstGeom prst="rect">
              <a:avLst/>
            </a:prstGeom>
            <a:noFill/>
            <a:ln>
              <a:noFill/>
            </a:ln>
            <a:extLst>
              <a:ext uri="{909E8E84-426E-40dd-AFC4-6F175D3DCCD1}"/>
              <a:ext uri="{91240B29-F687-4f45-9708-019B960494DF}"/>
            </a:extLst>
          </p:spPr>
          <p:txBody>
            <a:bodyPr>
              <a:spAutoFit/>
            </a:bodyPr>
            <a:lstStyle/>
            <a:p>
              <a:pPr algn="ctr"/>
              <a:r>
                <a:rPr lang="zh-CN" altLang="en-US" sz="1600" dirty="0"/>
                <a:t>系统</a:t>
              </a:r>
            </a:p>
          </p:txBody>
        </p:sp>
      </p:grpSp>
      <p:grpSp>
        <p:nvGrpSpPr>
          <p:cNvPr id="1647633" name="Group 41"/>
          <p:cNvGrpSpPr>
            <a:grpSpLocks/>
          </p:cNvGrpSpPr>
          <p:nvPr/>
        </p:nvGrpSpPr>
        <p:grpSpPr bwMode="auto">
          <a:xfrm>
            <a:off x="349250" y="911225"/>
            <a:ext cx="3502025" cy="3022600"/>
            <a:chOff x="220" y="574"/>
            <a:chExt cx="2206" cy="1904"/>
          </a:xfrm>
        </p:grpSpPr>
        <p:sp>
          <p:nvSpPr>
            <p:cNvPr id="1647658" name="Rectangle 42"/>
            <p:cNvSpPr>
              <a:spLocks noChangeArrowheads="1"/>
            </p:cNvSpPr>
            <p:nvPr/>
          </p:nvSpPr>
          <p:spPr bwMode="auto">
            <a:xfrm rot="2442469">
              <a:off x="882" y="1717"/>
              <a:ext cx="1134" cy="404"/>
            </a:xfrm>
            <a:prstGeom prst="rect">
              <a:avLst/>
            </a:prstGeom>
            <a:noFill/>
            <a:ln w="9525">
              <a:noFill/>
              <a:miter lim="800000"/>
              <a:headEnd/>
              <a:tailEnd/>
            </a:ln>
            <a:effectLst/>
          </p:spPr>
          <p:txBody>
            <a:bodyPr>
              <a:spAutoFit/>
            </a:bodyPr>
            <a:lstStyle/>
            <a:p>
              <a:r>
                <a:rPr kumimoji="0" lang="zh-CN" altLang="en-US" sz="1800">
                  <a:solidFill>
                    <a:srgbClr val="CC3300"/>
                  </a:solidFill>
                </a:rPr>
                <a:t>自然现象的计算的表达与推演</a:t>
              </a:r>
            </a:p>
          </p:txBody>
        </p:sp>
        <p:grpSp>
          <p:nvGrpSpPr>
            <p:cNvPr id="1647634" name="Group 43"/>
            <p:cNvGrpSpPr>
              <a:grpSpLocks/>
            </p:cNvGrpSpPr>
            <p:nvPr/>
          </p:nvGrpSpPr>
          <p:grpSpPr bwMode="auto">
            <a:xfrm>
              <a:off x="220" y="574"/>
              <a:ext cx="2206" cy="1904"/>
              <a:chOff x="220" y="574"/>
              <a:chExt cx="2206" cy="1904"/>
            </a:xfrm>
          </p:grpSpPr>
          <p:grpSp>
            <p:nvGrpSpPr>
              <p:cNvPr id="1647635" name="Group 44"/>
              <p:cNvGrpSpPr>
                <a:grpSpLocks/>
              </p:cNvGrpSpPr>
              <p:nvPr/>
            </p:nvGrpSpPr>
            <p:grpSpPr bwMode="auto">
              <a:xfrm>
                <a:off x="220" y="574"/>
                <a:ext cx="835" cy="757"/>
                <a:chOff x="220" y="574"/>
                <a:chExt cx="835" cy="757"/>
              </a:xfrm>
            </p:grpSpPr>
            <p:grpSp>
              <p:nvGrpSpPr>
                <p:cNvPr id="1647636" name="Group 38"/>
                <p:cNvGrpSpPr>
                  <a:grpSpLocks/>
                </p:cNvGrpSpPr>
                <p:nvPr/>
              </p:nvGrpSpPr>
              <p:grpSpPr bwMode="auto">
                <a:xfrm>
                  <a:off x="220" y="574"/>
                  <a:ext cx="835" cy="757"/>
                  <a:chOff x="1474" y="2024"/>
                  <a:chExt cx="1661" cy="1661"/>
                </a:xfrm>
              </p:grpSpPr>
              <p:sp>
                <p:nvSpPr>
                  <p:cNvPr id="1647616" name="AutoShape 39"/>
                  <p:cNvSpPr>
                    <a:spLocks noChangeArrowheads="1"/>
                  </p:cNvSpPr>
                  <p:nvPr/>
                </p:nvSpPr>
                <p:spPr bwMode="gray">
                  <a:xfrm>
                    <a:off x="1470" y="2024"/>
                    <a:ext cx="1665"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647617" name="Oval 40"/>
                  <p:cNvSpPr>
                    <a:spLocks noChangeArrowheads="1"/>
                  </p:cNvSpPr>
                  <p:nvPr/>
                </p:nvSpPr>
                <p:spPr bwMode="gray">
                  <a:xfrm>
                    <a:off x="1610" y="2179"/>
                    <a:ext cx="1387" cy="1387"/>
                  </a:xfrm>
                  <a:prstGeom prst="ellipse">
                    <a:avLst/>
                  </a:prstGeom>
                  <a:solidFill>
                    <a:srgbClr val="00CCFF"/>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grpSp>
            <p:sp>
              <p:nvSpPr>
                <p:cNvPr id="1647621" name="Text Box 84"/>
                <p:cNvSpPr txBox="1">
                  <a:spLocks noChangeArrowheads="1"/>
                </p:cNvSpPr>
                <p:nvPr/>
              </p:nvSpPr>
              <p:spPr bwMode="auto">
                <a:xfrm>
                  <a:off x="300" y="769"/>
                  <a:ext cx="675" cy="366"/>
                </a:xfrm>
                <a:prstGeom prst="rect">
                  <a:avLst/>
                </a:prstGeom>
                <a:noFill/>
                <a:ln>
                  <a:noFill/>
                </a:ln>
                <a:extLst>
                  <a:ext uri="{909E8E84-426E-40dd-AFC4-6F175D3DCCD1}"/>
                  <a:ext uri="{91240B29-F687-4f45-9708-019B960494DF}"/>
                </a:extLst>
              </p:spPr>
              <p:txBody>
                <a:bodyPr>
                  <a:spAutoFit/>
                </a:bodyPr>
                <a:lstStyle/>
                <a:p>
                  <a:r>
                    <a:rPr lang="zh-CN" altLang="zh-CN" sz="1600" dirty="0"/>
                    <a:t>社会/自然的计算化</a:t>
                  </a:r>
                </a:p>
              </p:txBody>
            </p:sp>
          </p:grpSp>
          <p:sp>
            <p:nvSpPr>
              <p:cNvPr id="1647665" name="Freeform 49"/>
              <p:cNvSpPr>
                <a:spLocks/>
              </p:cNvSpPr>
              <p:nvPr/>
            </p:nvSpPr>
            <p:spPr bwMode="auto">
              <a:xfrm>
                <a:off x="947" y="1213"/>
                <a:ext cx="1162" cy="992"/>
              </a:xfrm>
              <a:custGeom>
                <a:avLst/>
                <a:gdLst/>
                <a:ahLst/>
                <a:cxnLst>
                  <a:cxn ang="0">
                    <a:pos x="0" y="0"/>
                  </a:cxn>
                  <a:cxn ang="0">
                    <a:pos x="1303" y="1114"/>
                  </a:cxn>
                </a:cxnLst>
                <a:rect l="0" t="0" r="r" b="b"/>
                <a:pathLst>
                  <a:path w="1303" h="1114">
                    <a:moveTo>
                      <a:pt x="0" y="0"/>
                    </a:moveTo>
                    <a:cubicBezTo>
                      <a:pt x="541" y="464"/>
                      <a:pt x="1083" y="928"/>
                      <a:pt x="1303" y="1114"/>
                    </a:cubicBezTo>
                  </a:path>
                </a:pathLst>
              </a:custGeom>
              <a:noFill/>
              <a:ln w="76200" cmpd="sng">
                <a:solidFill>
                  <a:srgbClr val="CC3300"/>
                </a:solidFill>
                <a:round/>
                <a:headEnd type="none" w="med" len="med"/>
                <a:tailEnd type="triangle" w="med" len="med"/>
              </a:ln>
              <a:effectLst/>
            </p:spPr>
            <p:txBody>
              <a:bodyPr/>
              <a:lstStyle/>
              <a:p>
                <a:endParaRPr lang="zh-CN" altLang="en-US"/>
              </a:p>
            </p:txBody>
          </p:sp>
          <p:grpSp>
            <p:nvGrpSpPr>
              <p:cNvPr id="1647637" name="Group 50"/>
              <p:cNvGrpSpPr>
                <a:grpSpLocks/>
              </p:cNvGrpSpPr>
              <p:nvPr/>
            </p:nvGrpSpPr>
            <p:grpSpPr bwMode="auto">
              <a:xfrm>
                <a:off x="1927" y="2160"/>
                <a:ext cx="499" cy="318"/>
                <a:chOff x="657" y="300"/>
                <a:chExt cx="499" cy="318"/>
              </a:xfrm>
            </p:grpSpPr>
            <p:sp>
              <p:nvSpPr>
                <p:cNvPr id="1647667" name="Oval 51"/>
                <p:cNvSpPr>
                  <a:spLocks noChangeArrowheads="1"/>
                </p:cNvSpPr>
                <p:nvPr/>
              </p:nvSpPr>
              <p:spPr bwMode="auto">
                <a:xfrm>
                  <a:off x="657" y="300"/>
                  <a:ext cx="499" cy="318"/>
                </a:xfrm>
                <a:prstGeom prst="ellipse">
                  <a:avLst/>
                </a:prstGeom>
                <a:solidFill>
                  <a:srgbClr val="CC0000"/>
                </a:solidFill>
                <a:ln w="9525">
                  <a:noFill/>
                  <a:round/>
                  <a:headEnd/>
                  <a:tailEnd/>
                </a:ln>
                <a:effectLst/>
              </p:spPr>
              <p:txBody>
                <a:bodyPr wrap="none" anchor="ctr"/>
                <a:lstStyle/>
                <a:p>
                  <a:endParaRPr lang="zh-CN" altLang="en-US"/>
                </a:p>
              </p:txBody>
            </p:sp>
            <p:sp>
              <p:nvSpPr>
                <p:cNvPr id="1647622" name="Text Box 84"/>
                <p:cNvSpPr txBox="1">
                  <a:spLocks noChangeArrowheads="1"/>
                </p:cNvSpPr>
                <p:nvPr/>
              </p:nvSpPr>
              <p:spPr bwMode="auto">
                <a:xfrm>
                  <a:off x="703" y="346"/>
                  <a:ext cx="409" cy="194"/>
                </a:xfrm>
                <a:prstGeom prst="rect">
                  <a:avLst/>
                </a:prstGeom>
                <a:noFill/>
                <a:ln>
                  <a:noFill/>
                </a:ln>
                <a:extLst>
                  <a:ext uri="{909E8E84-426E-40dd-AFC4-6F175D3DCCD1}"/>
                  <a:ext uri="{91240B29-F687-4f45-9708-019B960494DF}"/>
                </a:extLst>
              </p:spPr>
              <p:txBody>
                <a:bodyPr>
                  <a:spAutoFit/>
                </a:bodyPr>
                <a:lstStyle/>
                <a:p>
                  <a:pPr algn="ctr"/>
                  <a:r>
                    <a:rPr lang="zh-CN" altLang="en-US" sz="1400" dirty="0">
                      <a:solidFill>
                        <a:schemeClr val="bg1"/>
                      </a:solidFill>
                    </a:rPr>
                    <a:t>抽象</a:t>
                  </a:r>
                </a:p>
              </p:txBody>
            </p:sp>
          </p:grpSp>
        </p:grpSp>
      </p:grpSp>
      <p:grpSp>
        <p:nvGrpSpPr>
          <p:cNvPr id="1647638" name="Group 53"/>
          <p:cNvGrpSpPr>
            <a:grpSpLocks/>
          </p:cNvGrpSpPr>
          <p:nvPr/>
        </p:nvGrpSpPr>
        <p:grpSpPr bwMode="auto">
          <a:xfrm>
            <a:off x="5148263" y="911225"/>
            <a:ext cx="3654425" cy="3022600"/>
            <a:chOff x="3243" y="574"/>
            <a:chExt cx="2302" cy="1904"/>
          </a:xfrm>
        </p:grpSpPr>
        <p:sp>
          <p:nvSpPr>
            <p:cNvPr id="1647670" name="Rectangle 54"/>
            <p:cNvSpPr>
              <a:spLocks noChangeArrowheads="1"/>
            </p:cNvSpPr>
            <p:nvPr/>
          </p:nvSpPr>
          <p:spPr bwMode="auto">
            <a:xfrm rot="-2443206">
              <a:off x="3589" y="1711"/>
              <a:ext cx="1514" cy="404"/>
            </a:xfrm>
            <a:prstGeom prst="rect">
              <a:avLst/>
            </a:prstGeom>
            <a:noFill/>
            <a:ln w="9525">
              <a:noFill/>
              <a:miter lim="800000"/>
              <a:headEnd/>
              <a:tailEnd/>
            </a:ln>
            <a:effectLst/>
          </p:spPr>
          <p:txBody>
            <a:bodyPr>
              <a:spAutoFit/>
            </a:bodyPr>
            <a:lstStyle/>
            <a:p>
              <a:r>
                <a:rPr kumimoji="0" lang="zh-CN" altLang="en-US" sz="1800">
                  <a:solidFill>
                    <a:schemeClr val="accent2"/>
                  </a:solidFill>
                </a:rPr>
                <a:t>用社会</a:t>
              </a:r>
              <a:r>
                <a:rPr kumimoji="0" lang="en-US" altLang="zh-CN" sz="1800">
                  <a:solidFill>
                    <a:schemeClr val="accent2"/>
                  </a:solidFill>
                </a:rPr>
                <a:t>/</a:t>
              </a:r>
              <a:r>
                <a:rPr kumimoji="0" lang="zh-CN" altLang="en-US" sz="1800">
                  <a:solidFill>
                    <a:schemeClr val="accent2"/>
                  </a:solidFill>
                </a:rPr>
                <a:t>自然所接受的形式体现计算及结果</a:t>
              </a:r>
            </a:p>
          </p:txBody>
        </p:sp>
        <p:grpSp>
          <p:nvGrpSpPr>
            <p:cNvPr id="1647639" name="Group 55"/>
            <p:cNvGrpSpPr>
              <a:grpSpLocks/>
            </p:cNvGrpSpPr>
            <p:nvPr/>
          </p:nvGrpSpPr>
          <p:grpSpPr bwMode="auto">
            <a:xfrm>
              <a:off x="3243" y="574"/>
              <a:ext cx="2302" cy="1904"/>
              <a:chOff x="3243" y="574"/>
              <a:chExt cx="2302" cy="1904"/>
            </a:xfrm>
          </p:grpSpPr>
          <p:grpSp>
            <p:nvGrpSpPr>
              <p:cNvPr id="1647640" name="Group 56"/>
              <p:cNvGrpSpPr>
                <a:grpSpLocks/>
              </p:cNvGrpSpPr>
              <p:nvPr/>
            </p:nvGrpSpPr>
            <p:grpSpPr bwMode="auto">
              <a:xfrm>
                <a:off x="4710" y="574"/>
                <a:ext cx="835" cy="757"/>
                <a:chOff x="4710" y="574"/>
                <a:chExt cx="835" cy="757"/>
              </a:xfrm>
            </p:grpSpPr>
            <p:grpSp>
              <p:nvGrpSpPr>
                <p:cNvPr id="1647641" name="Group 38"/>
                <p:cNvGrpSpPr>
                  <a:grpSpLocks/>
                </p:cNvGrpSpPr>
                <p:nvPr/>
              </p:nvGrpSpPr>
              <p:grpSpPr bwMode="auto">
                <a:xfrm>
                  <a:off x="4710" y="574"/>
                  <a:ext cx="835" cy="757"/>
                  <a:chOff x="1474" y="2024"/>
                  <a:chExt cx="1661" cy="1661"/>
                </a:xfrm>
              </p:grpSpPr>
              <p:sp>
                <p:nvSpPr>
                  <p:cNvPr id="5" name="AutoShape 39"/>
                  <p:cNvSpPr>
                    <a:spLocks noChangeArrowheads="1"/>
                  </p:cNvSpPr>
                  <p:nvPr/>
                </p:nvSpPr>
                <p:spPr bwMode="gray">
                  <a:xfrm>
                    <a:off x="1471" y="2024"/>
                    <a:ext cx="1664" cy="1661"/>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2"/>
                  </a:solidFill>
                  <a:ln w="9525">
                    <a:solidFill>
                      <a:schemeClr val="accent2"/>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6" name="Oval 40"/>
                  <p:cNvSpPr>
                    <a:spLocks noChangeArrowheads="1"/>
                  </p:cNvSpPr>
                  <p:nvPr/>
                </p:nvSpPr>
                <p:spPr bwMode="gray">
                  <a:xfrm>
                    <a:off x="1610" y="2179"/>
                    <a:ext cx="1387" cy="1387"/>
                  </a:xfrm>
                  <a:prstGeom prst="ellipse">
                    <a:avLst/>
                  </a:prstGeom>
                  <a:solidFill>
                    <a:srgbClr val="00CCFF"/>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grpSp>
            <p:sp>
              <p:nvSpPr>
                <p:cNvPr id="1647623" name="Text Box 84"/>
                <p:cNvSpPr txBox="1">
                  <a:spLocks noChangeArrowheads="1"/>
                </p:cNvSpPr>
                <p:nvPr/>
              </p:nvSpPr>
              <p:spPr bwMode="auto">
                <a:xfrm>
                  <a:off x="4790" y="769"/>
                  <a:ext cx="693" cy="366"/>
                </a:xfrm>
                <a:prstGeom prst="rect">
                  <a:avLst/>
                </a:prstGeom>
                <a:noFill/>
                <a:ln>
                  <a:noFill/>
                </a:ln>
                <a:extLst>
                  <a:ext uri="{909E8E84-426E-40dd-AFC4-6F175D3DCCD1}"/>
                  <a:ext uri="{91240B29-F687-4f45-9708-019B960494DF}"/>
                </a:extLst>
              </p:spPr>
              <p:txBody>
                <a:bodyPr>
                  <a:spAutoFit/>
                </a:bodyPr>
                <a:lstStyle/>
                <a:p>
                  <a:r>
                    <a:rPr lang="zh-CN" altLang="zh-CN" sz="1600" dirty="0"/>
                    <a:t>计算</a:t>
                  </a:r>
                  <a:r>
                    <a:rPr lang="en-US" altLang="zh-CN" sz="1600" dirty="0"/>
                    <a:t>/</a:t>
                  </a:r>
                  <a:r>
                    <a:rPr lang="zh-CN" altLang="en-US" sz="1600" dirty="0"/>
                    <a:t>求解</a:t>
                  </a:r>
                  <a:r>
                    <a:rPr lang="zh-CN" altLang="zh-CN" sz="1600" dirty="0"/>
                    <a:t>的自然化</a:t>
                  </a:r>
                </a:p>
              </p:txBody>
            </p:sp>
          </p:grpSp>
          <p:sp>
            <p:nvSpPr>
              <p:cNvPr id="1647677" name="Freeform 61"/>
              <p:cNvSpPr>
                <a:spLocks/>
              </p:cNvSpPr>
              <p:nvPr/>
            </p:nvSpPr>
            <p:spPr bwMode="auto">
              <a:xfrm flipH="1">
                <a:off x="3678" y="1188"/>
                <a:ext cx="1164" cy="1017"/>
              </a:xfrm>
              <a:custGeom>
                <a:avLst/>
                <a:gdLst/>
                <a:ahLst/>
                <a:cxnLst>
                  <a:cxn ang="0">
                    <a:pos x="0" y="0"/>
                  </a:cxn>
                  <a:cxn ang="0">
                    <a:pos x="1303" y="1114"/>
                  </a:cxn>
                </a:cxnLst>
                <a:rect l="0" t="0" r="r" b="b"/>
                <a:pathLst>
                  <a:path w="1303" h="1114">
                    <a:moveTo>
                      <a:pt x="0" y="0"/>
                    </a:moveTo>
                    <a:cubicBezTo>
                      <a:pt x="541" y="464"/>
                      <a:pt x="1083" y="928"/>
                      <a:pt x="1303" y="1114"/>
                    </a:cubicBezTo>
                  </a:path>
                </a:pathLst>
              </a:custGeom>
              <a:noFill/>
              <a:ln w="76200" cmpd="sng">
                <a:solidFill>
                  <a:schemeClr val="accent2"/>
                </a:solidFill>
                <a:round/>
                <a:headEnd type="triangle" w="med" len="med"/>
                <a:tailEnd type="none" w="med" len="med"/>
              </a:ln>
              <a:effectLst/>
            </p:spPr>
            <p:txBody>
              <a:bodyPr/>
              <a:lstStyle/>
              <a:p>
                <a:endParaRPr lang="zh-CN" altLang="en-US"/>
              </a:p>
            </p:txBody>
          </p:sp>
          <p:grpSp>
            <p:nvGrpSpPr>
              <p:cNvPr id="1647642" name="Group 62"/>
              <p:cNvGrpSpPr>
                <a:grpSpLocks/>
              </p:cNvGrpSpPr>
              <p:nvPr/>
            </p:nvGrpSpPr>
            <p:grpSpPr bwMode="auto">
              <a:xfrm>
                <a:off x="3243" y="2160"/>
                <a:ext cx="518" cy="318"/>
                <a:chOff x="984" y="536"/>
                <a:chExt cx="518" cy="318"/>
              </a:xfrm>
            </p:grpSpPr>
            <p:sp>
              <p:nvSpPr>
                <p:cNvPr id="1647679" name="Oval 63"/>
                <p:cNvSpPr>
                  <a:spLocks noChangeArrowheads="1"/>
                </p:cNvSpPr>
                <p:nvPr/>
              </p:nvSpPr>
              <p:spPr bwMode="auto">
                <a:xfrm>
                  <a:off x="984" y="536"/>
                  <a:ext cx="499" cy="318"/>
                </a:xfrm>
                <a:prstGeom prst="ellipse">
                  <a:avLst/>
                </a:prstGeom>
                <a:solidFill>
                  <a:schemeClr val="accent2"/>
                </a:solidFill>
                <a:ln w="9525">
                  <a:noFill/>
                  <a:round/>
                  <a:headEnd/>
                  <a:tailEnd/>
                </a:ln>
                <a:effectLst/>
              </p:spPr>
              <p:txBody>
                <a:bodyPr wrap="none" anchor="ctr"/>
                <a:lstStyle/>
                <a:p>
                  <a:endParaRPr lang="zh-CN" altLang="en-US"/>
                </a:p>
              </p:txBody>
            </p:sp>
            <p:sp>
              <p:nvSpPr>
                <p:cNvPr id="16" name="Text Box 84"/>
                <p:cNvSpPr txBox="1">
                  <a:spLocks noChangeArrowheads="1"/>
                </p:cNvSpPr>
                <p:nvPr/>
              </p:nvSpPr>
              <p:spPr bwMode="auto">
                <a:xfrm>
                  <a:off x="984" y="581"/>
                  <a:ext cx="518" cy="213"/>
                </a:xfrm>
                <a:prstGeom prst="rect">
                  <a:avLst/>
                </a:prstGeom>
                <a:noFill/>
                <a:ln>
                  <a:noFill/>
                </a:ln>
                <a:extLst>
                  <a:ext uri="{909E8E84-426E-40dd-AFC4-6F175D3DCCD1}"/>
                  <a:ext uri="{91240B29-F687-4f45-9708-019B960494DF}"/>
                </a:extLst>
              </p:spPr>
              <p:txBody>
                <a:bodyPr>
                  <a:spAutoFit/>
                </a:bodyPr>
                <a:lstStyle/>
                <a:p>
                  <a:pPr algn="ctr"/>
                  <a:r>
                    <a:rPr lang="zh-CN" altLang="en-US" sz="1600" dirty="0">
                      <a:solidFill>
                        <a:srgbClr val="FFFF00"/>
                      </a:solidFill>
                    </a:rPr>
                    <a:t>自动</a:t>
                  </a:r>
                  <a:r>
                    <a:rPr lang="zh-CN" altLang="en-US" sz="1600" dirty="0">
                      <a:solidFill>
                        <a:schemeClr val="bg1"/>
                      </a:solidFill>
                    </a:rPr>
                    <a:t>化</a:t>
                  </a:r>
                </a:p>
              </p:txBody>
            </p:sp>
          </p:grpSp>
        </p:grpSp>
      </p:grpSp>
      <p:grpSp>
        <p:nvGrpSpPr>
          <p:cNvPr id="1647643" name="Group 65"/>
          <p:cNvGrpSpPr>
            <a:grpSpLocks/>
          </p:cNvGrpSpPr>
          <p:nvPr/>
        </p:nvGrpSpPr>
        <p:grpSpPr bwMode="auto">
          <a:xfrm>
            <a:off x="223838" y="1468438"/>
            <a:ext cx="8839200" cy="3492500"/>
            <a:chOff x="141" y="925"/>
            <a:chExt cx="5568" cy="2200"/>
          </a:xfrm>
        </p:grpSpPr>
        <p:sp>
          <p:nvSpPr>
            <p:cNvPr id="1647682" name="Text Box 66"/>
            <p:cNvSpPr txBox="1">
              <a:spLocks noChangeArrowheads="1"/>
            </p:cNvSpPr>
            <p:nvPr/>
          </p:nvSpPr>
          <p:spPr bwMode="auto">
            <a:xfrm>
              <a:off x="2034" y="925"/>
              <a:ext cx="675" cy="366"/>
            </a:xfrm>
            <a:prstGeom prst="rect">
              <a:avLst/>
            </a:prstGeom>
            <a:noFill/>
            <a:ln w="9525">
              <a:noFill/>
              <a:miter lim="800000"/>
              <a:headEnd/>
              <a:tailEnd/>
            </a:ln>
            <a:effectLst/>
          </p:spPr>
          <p:txBody>
            <a:bodyPr>
              <a:spAutoFit/>
            </a:bodyPr>
            <a:lstStyle/>
            <a:p>
              <a:r>
                <a:rPr lang="zh-CN" altLang="en-US"/>
                <a:t>量子计算</a:t>
              </a:r>
              <a:r>
                <a:rPr lang="en-US" altLang="zh-CN"/>
                <a:t>/</a:t>
              </a:r>
              <a:r>
                <a:rPr lang="zh-CN" altLang="en-US"/>
                <a:t>光子计算</a:t>
              </a:r>
            </a:p>
          </p:txBody>
        </p:sp>
        <p:sp>
          <p:nvSpPr>
            <p:cNvPr id="1647683" name="Text Box 67"/>
            <p:cNvSpPr txBox="1">
              <a:spLocks noChangeArrowheads="1"/>
            </p:cNvSpPr>
            <p:nvPr/>
          </p:nvSpPr>
          <p:spPr bwMode="auto">
            <a:xfrm>
              <a:off x="3142" y="1147"/>
              <a:ext cx="628" cy="212"/>
            </a:xfrm>
            <a:prstGeom prst="rect">
              <a:avLst/>
            </a:prstGeom>
            <a:noFill/>
            <a:ln w="9525">
              <a:noFill/>
              <a:miter lim="800000"/>
              <a:headEnd/>
              <a:tailEnd/>
            </a:ln>
            <a:effectLst/>
          </p:spPr>
          <p:txBody>
            <a:bodyPr wrap="none">
              <a:spAutoFit/>
            </a:bodyPr>
            <a:lstStyle/>
            <a:p>
              <a:r>
                <a:rPr lang="zh-CN" altLang="en-US"/>
                <a:t>移动计算</a:t>
              </a:r>
            </a:p>
          </p:txBody>
        </p:sp>
        <p:sp>
          <p:nvSpPr>
            <p:cNvPr id="1647684" name="Text Box 68"/>
            <p:cNvSpPr txBox="1">
              <a:spLocks noChangeArrowheads="1"/>
            </p:cNvSpPr>
            <p:nvPr/>
          </p:nvSpPr>
          <p:spPr bwMode="auto">
            <a:xfrm>
              <a:off x="1027" y="1117"/>
              <a:ext cx="756" cy="366"/>
            </a:xfrm>
            <a:prstGeom prst="rect">
              <a:avLst/>
            </a:prstGeom>
            <a:noFill/>
            <a:ln w="9525">
              <a:noFill/>
              <a:miter lim="800000"/>
              <a:headEnd/>
              <a:tailEnd/>
            </a:ln>
            <a:effectLst/>
          </p:spPr>
          <p:txBody>
            <a:bodyPr wrap="none">
              <a:spAutoFit/>
            </a:bodyPr>
            <a:lstStyle/>
            <a:p>
              <a:r>
                <a:rPr lang="zh-CN" altLang="en-US"/>
                <a:t>生物计算</a:t>
              </a:r>
            </a:p>
            <a:p>
              <a:r>
                <a:rPr lang="zh-CN" altLang="en-US"/>
                <a:t>计算生物学</a:t>
              </a:r>
            </a:p>
          </p:txBody>
        </p:sp>
        <p:sp>
          <p:nvSpPr>
            <p:cNvPr id="1647685" name="Text Box 69"/>
            <p:cNvSpPr txBox="1">
              <a:spLocks noChangeArrowheads="1"/>
            </p:cNvSpPr>
            <p:nvPr/>
          </p:nvSpPr>
          <p:spPr bwMode="auto">
            <a:xfrm>
              <a:off x="142" y="1779"/>
              <a:ext cx="756" cy="366"/>
            </a:xfrm>
            <a:prstGeom prst="rect">
              <a:avLst/>
            </a:prstGeom>
            <a:noFill/>
            <a:ln w="9525">
              <a:noFill/>
              <a:miter lim="800000"/>
              <a:headEnd/>
              <a:tailEnd/>
            </a:ln>
            <a:effectLst/>
          </p:spPr>
          <p:txBody>
            <a:bodyPr wrap="none">
              <a:spAutoFit/>
            </a:bodyPr>
            <a:lstStyle/>
            <a:p>
              <a:r>
                <a:rPr lang="zh-CN" altLang="en-US"/>
                <a:t>计算物理学</a:t>
              </a:r>
            </a:p>
            <a:p>
              <a:r>
                <a:rPr lang="zh-CN" altLang="en-US"/>
                <a:t>计算化学</a:t>
              </a:r>
            </a:p>
          </p:txBody>
        </p:sp>
        <p:sp>
          <p:nvSpPr>
            <p:cNvPr id="1647686" name="Text Box 70"/>
            <p:cNvSpPr txBox="1">
              <a:spLocks noChangeArrowheads="1"/>
            </p:cNvSpPr>
            <p:nvPr/>
          </p:nvSpPr>
          <p:spPr bwMode="auto">
            <a:xfrm>
              <a:off x="141" y="2338"/>
              <a:ext cx="756" cy="520"/>
            </a:xfrm>
            <a:prstGeom prst="rect">
              <a:avLst/>
            </a:prstGeom>
            <a:noFill/>
            <a:ln w="9525">
              <a:noFill/>
              <a:miter lim="800000"/>
              <a:headEnd/>
              <a:tailEnd/>
            </a:ln>
            <a:effectLst/>
          </p:spPr>
          <p:txBody>
            <a:bodyPr wrap="none">
              <a:spAutoFit/>
            </a:bodyPr>
            <a:lstStyle/>
            <a:p>
              <a:r>
                <a:rPr lang="zh-CN" altLang="en-US"/>
                <a:t>计算经济学</a:t>
              </a:r>
            </a:p>
            <a:p>
              <a:r>
                <a:rPr lang="zh-CN" altLang="en-US"/>
                <a:t>计算统计学</a:t>
              </a:r>
            </a:p>
            <a:p>
              <a:r>
                <a:rPr lang="zh-CN" altLang="en-US"/>
                <a:t>计算金融学</a:t>
              </a:r>
            </a:p>
          </p:txBody>
        </p:sp>
        <p:sp>
          <p:nvSpPr>
            <p:cNvPr id="1647687" name="Text Box 71"/>
            <p:cNvSpPr txBox="1">
              <a:spLocks noChangeArrowheads="1"/>
            </p:cNvSpPr>
            <p:nvPr/>
          </p:nvSpPr>
          <p:spPr bwMode="auto">
            <a:xfrm>
              <a:off x="4944" y="1663"/>
              <a:ext cx="756" cy="366"/>
            </a:xfrm>
            <a:prstGeom prst="rect">
              <a:avLst/>
            </a:prstGeom>
            <a:noFill/>
            <a:ln w="9525">
              <a:noFill/>
              <a:miter lim="800000"/>
              <a:headEnd/>
              <a:tailEnd/>
            </a:ln>
            <a:effectLst/>
          </p:spPr>
          <p:txBody>
            <a:bodyPr wrap="none">
              <a:spAutoFit/>
            </a:bodyPr>
            <a:lstStyle/>
            <a:p>
              <a:r>
                <a:rPr lang="zh-CN" altLang="en-US"/>
                <a:t>企业计算</a:t>
              </a:r>
            </a:p>
            <a:p>
              <a:r>
                <a:rPr kumimoji="0" lang="zh-CN" altLang="en-US"/>
                <a:t>计算工程学</a:t>
              </a:r>
            </a:p>
          </p:txBody>
        </p:sp>
        <p:sp>
          <p:nvSpPr>
            <p:cNvPr id="1647688" name="Text Box 72"/>
            <p:cNvSpPr txBox="1">
              <a:spLocks noChangeArrowheads="1"/>
            </p:cNvSpPr>
            <p:nvPr/>
          </p:nvSpPr>
          <p:spPr bwMode="auto">
            <a:xfrm>
              <a:off x="4941" y="2135"/>
              <a:ext cx="628" cy="366"/>
            </a:xfrm>
            <a:prstGeom prst="rect">
              <a:avLst/>
            </a:prstGeom>
            <a:noFill/>
            <a:ln w="9525">
              <a:noFill/>
              <a:miter lim="800000"/>
              <a:headEnd/>
              <a:tailEnd/>
            </a:ln>
            <a:effectLst/>
          </p:spPr>
          <p:txBody>
            <a:bodyPr wrap="none">
              <a:spAutoFit/>
            </a:bodyPr>
            <a:lstStyle/>
            <a:p>
              <a:r>
                <a:rPr kumimoji="0" lang="zh-CN" altLang="en-US"/>
                <a:t>服</a:t>
              </a:r>
              <a:r>
                <a:rPr lang="zh-CN" altLang="en-US"/>
                <a:t>务计算</a:t>
              </a:r>
            </a:p>
            <a:p>
              <a:r>
                <a:rPr lang="zh-CN" altLang="en-US"/>
                <a:t>云计算</a:t>
              </a:r>
            </a:p>
          </p:txBody>
        </p:sp>
        <p:sp>
          <p:nvSpPr>
            <p:cNvPr id="1647689" name="Text Box 73"/>
            <p:cNvSpPr txBox="1">
              <a:spLocks noChangeArrowheads="1"/>
            </p:cNvSpPr>
            <p:nvPr/>
          </p:nvSpPr>
          <p:spPr bwMode="auto">
            <a:xfrm>
              <a:off x="4953" y="2605"/>
              <a:ext cx="756" cy="520"/>
            </a:xfrm>
            <a:prstGeom prst="rect">
              <a:avLst/>
            </a:prstGeom>
            <a:noFill/>
            <a:ln w="9525">
              <a:noFill/>
              <a:miter lim="800000"/>
              <a:headEnd/>
              <a:tailEnd/>
            </a:ln>
            <a:effectLst/>
          </p:spPr>
          <p:txBody>
            <a:bodyPr wrap="none">
              <a:spAutoFit/>
            </a:bodyPr>
            <a:lstStyle/>
            <a:p>
              <a:r>
                <a:rPr lang="zh-CN" altLang="en-US"/>
                <a:t>社会计算</a:t>
              </a:r>
            </a:p>
            <a:p>
              <a:r>
                <a:rPr lang="zh-CN" altLang="en-US"/>
                <a:t>计算广告学</a:t>
              </a:r>
            </a:p>
            <a:p>
              <a:r>
                <a:rPr lang="zh-CN" altLang="en-US"/>
                <a:t>媒体计算</a:t>
              </a:r>
            </a:p>
          </p:txBody>
        </p:sp>
        <p:sp>
          <p:nvSpPr>
            <p:cNvPr id="1647690" name="Text Box 74"/>
            <p:cNvSpPr txBox="1">
              <a:spLocks noChangeArrowheads="1"/>
            </p:cNvSpPr>
            <p:nvPr/>
          </p:nvSpPr>
          <p:spPr bwMode="auto">
            <a:xfrm>
              <a:off x="3117" y="1566"/>
              <a:ext cx="628" cy="212"/>
            </a:xfrm>
            <a:prstGeom prst="rect">
              <a:avLst/>
            </a:prstGeom>
            <a:noFill/>
            <a:ln w="9525">
              <a:noFill/>
              <a:miter lim="800000"/>
              <a:headEnd/>
              <a:tailEnd/>
            </a:ln>
            <a:effectLst/>
          </p:spPr>
          <p:txBody>
            <a:bodyPr wrap="none">
              <a:spAutoFit/>
            </a:bodyPr>
            <a:lstStyle/>
            <a:p>
              <a:r>
                <a:rPr kumimoji="0" lang="zh-CN" altLang="en-US"/>
                <a:t>纳米计</a:t>
              </a:r>
              <a:r>
                <a:rPr lang="zh-CN" altLang="en-US"/>
                <a:t>算</a:t>
              </a:r>
            </a:p>
          </p:txBody>
        </p:sp>
        <p:sp>
          <p:nvSpPr>
            <p:cNvPr id="1647691" name="Text Box 75"/>
            <p:cNvSpPr txBox="1">
              <a:spLocks noChangeArrowheads="1"/>
            </p:cNvSpPr>
            <p:nvPr/>
          </p:nvSpPr>
          <p:spPr bwMode="auto">
            <a:xfrm>
              <a:off x="3515" y="1344"/>
              <a:ext cx="628" cy="212"/>
            </a:xfrm>
            <a:prstGeom prst="rect">
              <a:avLst/>
            </a:prstGeom>
            <a:noFill/>
            <a:ln w="9525">
              <a:noFill/>
              <a:miter lim="800000"/>
              <a:headEnd/>
              <a:tailEnd/>
            </a:ln>
            <a:effectLst/>
          </p:spPr>
          <p:txBody>
            <a:bodyPr wrap="none">
              <a:spAutoFit/>
            </a:bodyPr>
            <a:lstStyle/>
            <a:p>
              <a:r>
                <a:rPr lang="zh-CN" altLang="en-US"/>
                <a:t>智能计算</a:t>
              </a:r>
            </a:p>
          </p:txBody>
        </p:sp>
        <p:sp>
          <p:nvSpPr>
            <p:cNvPr id="1647692" name="Text Box 76"/>
            <p:cNvSpPr txBox="1">
              <a:spLocks noChangeArrowheads="1"/>
            </p:cNvSpPr>
            <p:nvPr/>
          </p:nvSpPr>
          <p:spPr bwMode="auto">
            <a:xfrm>
              <a:off x="1555" y="1421"/>
              <a:ext cx="756" cy="212"/>
            </a:xfrm>
            <a:prstGeom prst="rect">
              <a:avLst/>
            </a:prstGeom>
            <a:noFill/>
            <a:ln w="9525">
              <a:noFill/>
              <a:miter lim="800000"/>
              <a:headEnd/>
              <a:tailEnd/>
            </a:ln>
            <a:effectLst/>
          </p:spPr>
          <p:txBody>
            <a:bodyPr wrap="none">
              <a:spAutoFit/>
            </a:bodyPr>
            <a:lstStyle/>
            <a:p>
              <a:r>
                <a:rPr lang="zh-CN" altLang="en-US"/>
                <a:t>计算语言学</a:t>
              </a:r>
            </a:p>
          </p:txBody>
        </p:sp>
        <p:sp>
          <p:nvSpPr>
            <p:cNvPr id="1647693" name="Text Box 77"/>
            <p:cNvSpPr txBox="1">
              <a:spLocks noChangeArrowheads="1"/>
            </p:cNvSpPr>
            <p:nvPr/>
          </p:nvSpPr>
          <p:spPr bwMode="auto">
            <a:xfrm>
              <a:off x="3718" y="1518"/>
              <a:ext cx="628" cy="212"/>
            </a:xfrm>
            <a:prstGeom prst="rect">
              <a:avLst/>
            </a:prstGeom>
            <a:noFill/>
            <a:ln w="9525">
              <a:noFill/>
              <a:miter lim="800000"/>
              <a:headEnd/>
              <a:tailEnd/>
            </a:ln>
            <a:effectLst/>
          </p:spPr>
          <p:txBody>
            <a:bodyPr wrap="none">
              <a:spAutoFit/>
            </a:bodyPr>
            <a:lstStyle/>
            <a:p>
              <a:r>
                <a:rPr lang="zh-CN" altLang="en-US"/>
                <a:t>神经计算</a:t>
              </a:r>
            </a:p>
          </p:txBody>
        </p:sp>
      </p:grpSp>
      <p:sp>
        <p:nvSpPr>
          <p:cNvPr id="1647694" name="Text Box 16"/>
          <p:cNvSpPr txBox="1">
            <a:spLocks noChangeArrowheads="1"/>
          </p:cNvSpPr>
          <p:nvPr/>
        </p:nvSpPr>
        <p:spPr bwMode="auto">
          <a:xfrm>
            <a:off x="163513" y="0"/>
            <a:ext cx="3823483" cy="430054"/>
          </a:xfrm>
          <a:prstGeom prst="rect">
            <a:avLst/>
          </a:prstGeom>
          <a:noFill/>
          <a:ln w="9525">
            <a:noFill/>
            <a:miter lim="800000"/>
            <a:headEnd/>
            <a:tailEnd/>
          </a:ln>
        </p:spPr>
        <p:txBody>
          <a:bodyPr wrap="none">
            <a:spAutoFit/>
          </a:bodyPr>
          <a:lstStyle/>
          <a:p>
            <a:pPr>
              <a:lnSpc>
                <a:spcPct val="120000"/>
              </a:lnSpc>
            </a:pPr>
            <a:r>
              <a:rPr lang="en-US" altLang="zh-CN" sz="2000" dirty="0">
                <a:solidFill>
                  <a:schemeClr val="bg1"/>
                </a:solidFill>
                <a:ea typeface="华文中宋" pitchFamily="2" charset="-122"/>
              </a:rPr>
              <a:t>(4) </a:t>
            </a:r>
            <a:r>
              <a:rPr lang="zh-CN" altLang="en-US" sz="2000" dirty="0">
                <a:solidFill>
                  <a:schemeClr val="bg1"/>
                </a:solidFill>
                <a:ea typeface="华文中宋" pitchFamily="2" charset="-122"/>
              </a:rPr>
              <a:t>计算与社会</a:t>
            </a:r>
            <a:r>
              <a:rPr lang="en-US" altLang="zh-CN" sz="2000" dirty="0">
                <a:solidFill>
                  <a:schemeClr val="bg1"/>
                </a:solidFill>
                <a:ea typeface="华文中宋" pitchFamily="2" charset="-122"/>
              </a:rPr>
              <a:t>/</a:t>
            </a:r>
            <a:r>
              <a:rPr lang="zh-CN" altLang="en-US" sz="2000" dirty="0">
                <a:solidFill>
                  <a:schemeClr val="bg1"/>
                </a:solidFill>
                <a:ea typeface="华文中宋" pitchFamily="2" charset="-122"/>
              </a:rPr>
              <a:t>自然如何融合的</a:t>
            </a:r>
            <a:r>
              <a:rPr lang="en-US" altLang="zh-CN" sz="2000" dirty="0">
                <a:solidFill>
                  <a:schemeClr val="bg1"/>
                </a:solidFill>
                <a:ea typeface="华文中宋"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7633"/>
                                        </p:tgtEl>
                                        <p:attrNameLst>
                                          <p:attrName>style.visibility</p:attrName>
                                        </p:attrNameLst>
                                      </p:cBhvr>
                                      <p:to>
                                        <p:strVal val="visible"/>
                                      </p:to>
                                    </p:set>
                                    <p:anim calcmode="lin" valueType="num">
                                      <p:cBhvr additive="base">
                                        <p:cTn id="7" dur="500" fill="hold"/>
                                        <p:tgtEl>
                                          <p:spTgt spid="1647633"/>
                                        </p:tgtEl>
                                        <p:attrNameLst>
                                          <p:attrName>ppt_x</p:attrName>
                                        </p:attrNameLst>
                                      </p:cBhvr>
                                      <p:tavLst>
                                        <p:tav tm="0">
                                          <p:val>
                                            <p:strVal val="#ppt_x"/>
                                          </p:val>
                                        </p:tav>
                                        <p:tav tm="100000">
                                          <p:val>
                                            <p:strVal val="#ppt_x"/>
                                          </p:val>
                                        </p:tav>
                                      </p:tavLst>
                                    </p:anim>
                                    <p:anim calcmode="lin" valueType="num">
                                      <p:cBhvr additive="base">
                                        <p:cTn id="8" dur="500" fill="hold"/>
                                        <p:tgtEl>
                                          <p:spTgt spid="16476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47638"/>
                                        </p:tgtEl>
                                        <p:attrNameLst>
                                          <p:attrName>style.visibility</p:attrName>
                                        </p:attrNameLst>
                                      </p:cBhvr>
                                      <p:to>
                                        <p:strVal val="visible"/>
                                      </p:to>
                                    </p:set>
                                    <p:anim calcmode="lin" valueType="num">
                                      <p:cBhvr additive="base">
                                        <p:cTn id="13" dur="500" fill="hold"/>
                                        <p:tgtEl>
                                          <p:spTgt spid="1647638"/>
                                        </p:tgtEl>
                                        <p:attrNameLst>
                                          <p:attrName>ppt_x</p:attrName>
                                        </p:attrNameLst>
                                      </p:cBhvr>
                                      <p:tavLst>
                                        <p:tav tm="0">
                                          <p:val>
                                            <p:strVal val="#ppt_x"/>
                                          </p:val>
                                        </p:tav>
                                        <p:tav tm="100000">
                                          <p:val>
                                            <p:strVal val="#ppt_x"/>
                                          </p:val>
                                        </p:tav>
                                      </p:tavLst>
                                    </p:anim>
                                    <p:anim calcmode="lin" valueType="num">
                                      <p:cBhvr additive="base">
                                        <p:cTn id="14" dur="500" fill="hold"/>
                                        <p:tgtEl>
                                          <p:spTgt spid="16476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42" name="Picture 2" descr="TreePicture"/>
          <p:cNvPicPr>
            <a:picLocks noChangeAspect="1" noChangeArrowheads="1"/>
          </p:cNvPicPr>
          <p:nvPr/>
        </p:nvPicPr>
        <p:blipFill>
          <a:blip r:embed="rId2"/>
          <a:srcRect/>
          <a:stretch>
            <a:fillRect/>
          </a:stretch>
        </p:blipFill>
        <p:spPr bwMode="auto">
          <a:xfrm>
            <a:off x="314325" y="881063"/>
            <a:ext cx="8628063" cy="5837237"/>
          </a:xfrm>
          <a:prstGeom prst="rect">
            <a:avLst/>
          </a:prstGeom>
          <a:noFill/>
        </p:spPr>
      </p:pic>
      <p:pic>
        <p:nvPicPr>
          <p:cNvPr id="1648643" name="Picture 3" descr="20121226双线式树"/>
          <p:cNvPicPr>
            <a:picLocks noChangeAspect="1" noChangeArrowheads="1"/>
          </p:cNvPicPr>
          <p:nvPr/>
        </p:nvPicPr>
        <p:blipFill>
          <a:blip r:embed="rId3"/>
          <a:srcRect/>
          <a:stretch>
            <a:fillRect/>
          </a:stretch>
        </p:blipFill>
        <p:spPr bwMode="auto">
          <a:xfrm>
            <a:off x="406400" y="1860550"/>
            <a:ext cx="8293100" cy="4279900"/>
          </a:xfrm>
          <a:prstGeom prst="rect">
            <a:avLst/>
          </a:prstGeom>
          <a:noFill/>
        </p:spPr>
      </p:pic>
      <p:grpSp>
        <p:nvGrpSpPr>
          <p:cNvPr id="1648644" name="Group 4"/>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递归</a:t>
              </a:r>
            </a:p>
          </p:txBody>
        </p:sp>
      </p:grpSp>
      <p:grpSp>
        <p:nvGrpSpPr>
          <p:cNvPr id="1648648" name="Group 8"/>
          <p:cNvGrpSpPr>
            <a:grpSpLocks/>
          </p:cNvGrpSpPr>
          <p:nvPr/>
        </p:nvGrpSpPr>
        <p:grpSpPr bwMode="auto">
          <a:xfrm>
            <a:off x="4160838" y="5922963"/>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程序</a:t>
              </a:r>
            </a:p>
          </p:txBody>
        </p:sp>
      </p:grpSp>
      <p:grpSp>
        <p:nvGrpSpPr>
          <p:cNvPr id="1648652" name="Group 12"/>
          <p:cNvGrpSpPr>
            <a:grpSpLocks/>
          </p:cNvGrpSpPr>
          <p:nvPr/>
        </p:nvGrpSpPr>
        <p:grpSpPr bwMode="auto">
          <a:xfrm>
            <a:off x="3073400" y="5922963"/>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1"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0</a:t>
              </a:r>
              <a:r>
                <a:rPr kumimoji="0" lang="zh-CN" altLang="en-US" sz="1800" b="0">
                  <a:solidFill>
                    <a:srgbClr val="FFFFFF"/>
                  </a:solidFill>
                  <a:effectLst>
                    <a:outerShdw blurRad="38100" dist="38100" dir="2700000" algn="tl">
                      <a:srgbClr val="C0C0C0"/>
                    </a:outerShdw>
                  </a:effectLst>
                  <a:latin typeface="宋体" charset="-122"/>
                  <a:ea typeface="华文中宋" pitchFamily="2" charset="-122"/>
                </a:rPr>
                <a:t>和</a:t>
              </a: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1</a:t>
              </a:r>
            </a:p>
          </p:txBody>
        </p:sp>
      </p:grpSp>
      <p:sp>
        <p:nvSpPr>
          <p:cNvPr id="1648656" name="Line 16"/>
          <p:cNvSpPr>
            <a:spLocks noChangeShapeType="1"/>
          </p:cNvSpPr>
          <p:nvPr/>
        </p:nvSpPr>
        <p:spPr bwMode="auto">
          <a:xfrm>
            <a:off x="558800" y="5349875"/>
            <a:ext cx="7981950" cy="0"/>
          </a:xfrm>
          <a:prstGeom prst="line">
            <a:avLst/>
          </a:prstGeom>
          <a:noFill/>
          <a:ln w="38100">
            <a:solidFill>
              <a:srgbClr val="FF0000"/>
            </a:solidFill>
            <a:round/>
            <a:headEnd/>
            <a:tailEnd/>
          </a:ln>
          <a:effectLst/>
        </p:spPr>
        <p:txBody>
          <a:bodyPr/>
          <a:lstStyle/>
          <a:p>
            <a:endParaRPr lang="zh-CN" altLang="en-US"/>
          </a:p>
        </p:txBody>
      </p:sp>
      <p:grpSp>
        <p:nvGrpSpPr>
          <p:cNvPr id="1648657" name="Group 17"/>
          <p:cNvGrpSpPr>
            <a:grpSpLocks/>
          </p:cNvGrpSpPr>
          <p:nvPr/>
        </p:nvGrpSpPr>
        <p:grpSpPr bwMode="auto">
          <a:xfrm>
            <a:off x="4159250" y="1938338"/>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8" name="Text Box 84"/>
            <p:cNvSpPr txBox="1">
              <a:spLocks noChangeArrowheads="1"/>
            </p:cNvSpPr>
            <p:nvPr/>
          </p:nvSpPr>
          <p:spPr bwMode="auto">
            <a:xfrm>
              <a:off x="-1135" y="1141"/>
              <a:ext cx="525" cy="366"/>
            </a:xfrm>
            <a:prstGeom prst="rect">
              <a:avLst/>
            </a:prstGeom>
            <a:noFill/>
            <a:ln>
              <a:noFill/>
            </a:ln>
            <a:extLst>
              <a:ext uri="{909E8E84-426E-40dd-AFC4-6F175D3DCCD1}"/>
              <a:ext uri="{91240B29-F687-4f45-9708-019B960494DF}"/>
            </a:extLst>
          </p:spPr>
          <p:txBody>
            <a:bodyPr>
              <a:spAutoFit/>
            </a:bodyPr>
            <a:lstStyle/>
            <a:p>
              <a:pPr algn="ctr"/>
              <a:r>
                <a:rPr kumimoji="0" lang="zh-CN" altLang="en-US">
                  <a:solidFill>
                    <a:schemeClr val="bg1"/>
                  </a:solidFill>
                </a:rPr>
                <a:t>云计算环境</a:t>
              </a:r>
            </a:p>
          </p:txBody>
        </p:sp>
      </p:grpSp>
      <p:grpSp>
        <p:nvGrpSpPr>
          <p:cNvPr id="1648658" name="Group 21"/>
          <p:cNvGrpSpPr>
            <a:grpSpLocks/>
          </p:cNvGrpSpPr>
          <p:nvPr/>
        </p:nvGrpSpPr>
        <p:grpSpPr bwMode="auto">
          <a:xfrm>
            <a:off x="4122738" y="2928938"/>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并行分布环境 </a:t>
              </a:r>
            </a:p>
          </p:txBody>
        </p:sp>
      </p:grpSp>
      <p:grpSp>
        <p:nvGrpSpPr>
          <p:cNvPr id="1648659" name="Group 25"/>
          <p:cNvGrpSpPr>
            <a:grpSpLocks/>
          </p:cNvGrpSpPr>
          <p:nvPr/>
        </p:nvGrpSpPr>
        <p:grpSpPr bwMode="auto">
          <a:xfrm>
            <a:off x="4124325" y="3938588"/>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个人计算环境</a:t>
              </a:r>
            </a:p>
          </p:txBody>
        </p:sp>
      </p:grpSp>
      <p:grpSp>
        <p:nvGrpSpPr>
          <p:cNvPr id="1648660" name="Group 29"/>
          <p:cNvGrpSpPr>
            <a:grpSpLocks/>
          </p:cNvGrpSpPr>
          <p:nvPr/>
        </p:nvGrpSpPr>
        <p:grpSpPr bwMode="auto">
          <a:xfrm>
            <a:off x="4130675" y="4878388"/>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冯</a:t>
              </a:r>
              <a:r>
                <a:rPr kumimoji="0" lang="en-US" altLang="zh-CN" b="0">
                  <a:solidFill>
                    <a:srgbClr val="FFFFFF"/>
                  </a:solidFill>
                  <a:effectLst>
                    <a:outerShdw blurRad="38100" dist="38100" dir="2700000" algn="tl">
                      <a:srgbClr val="C0C0C0"/>
                    </a:outerShdw>
                  </a:effectLst>
                  <a:latin typeface="宋体" charset="-122"/>
                  <a:ea typeface="华文中宋" pitchFamily="2" charset="-122"/>
                </a:rPr>
                <a:t>.</a:t>
              </a:r>
              <a:r>
                <a:rPr kumimoji="0" lang="zh-CN" altLang="en-US" b="0">
                  <a:solidFill>
                    <a:srgbClr val="FFFFFF"/>
                  </a:solidFill>
                  <a:effectLst>
                    <a:outerShdw blurRad="38100" dist="38100" dir="2700000" algn="tl">
                      <a:srgbClr val="C0C0C0"/>
                    </a:outerShdw>
                  </a:effectLst>
                  <a:latin typeface="宋体" charset="-122"/>
                  <a:ea typeface="华文中宋" pitchFamily="2" charset="-122"/>
                </a:rPr>
                <a:t>诺依曼机</a:t>
              </a:r>
            </a:p>
          </p:txBody>
        </p:sp>
      </p:grpSp>
      <p:grpSp>
        <p:nvGrpSpPr>
          <p:cNvPr id="1648661" name="Group 33"/>
          <p:cNvGrpSpPr>
            <a:grpSpLocks/>
          </p:cNvGrpSpPr>
          <p:nvPr/>
        </p:nvGrpSpPr>
        <p:grpSpPr bwMode="auto">
          <a:xfrm>
            <a:off x="5810250" y="1017588"/>
            <a:ext cx="852488" cy="855662"/>
            <a:chOff x="4923" y="904"/>
            <a:chExt cx="537" cy="539"/>
          </a:xfrm>
        </p:grpSpPr>
        <p:sp>
          <p:nvSpPr>
            <p:cNvPr id="26"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7"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8" name="Text Box 84"/>
            <p:cNvSpPr txBox="1">
              <a:spLocks noChangeArrowheads="1"/>
            </p:cNvSpPr>
            <p:nvPr/>
          </p:nvSpPr>
          <p:spPr bwMode="auto">
            <a:xfrm>
              <a:off x="4995" y="1067"/>
              <a:ext cx="394" cy="213"/>
            </a:xfrm>
            <a:prstGeom prst="rect">
              <a:avLst/>
            </a:prstGeom>
            <a:noFill/>
            <a:ln>
              <a:noFill/>
            </a:ln>
            <a:extLst>
              <a:ext uri="{909E8E84-426E-40dd-AFC4-6F175D3DCCD1}"/>
              <a:ext uri="{91240B29-F687-4f45-9708-019B960494DF}"/>
            </a:extLst>
          </p:spPr>
          <p:txBody>
            <a:bodyPr>
              <a:spAutoFit/>
            </a:bodyPr>
            <a:lstStyle/>
            <a:p>
              <a:pPr algn="ctr"/>
              <a:r>
                <a:rPr lang="zh-CN" altLang="en-US" sz="1600" dirty="0">
                  <a:solidFill>
                    <a:srgbClr val="06031B"/>
                  </a:solidFill>
                </a:rPr>
                <a:t>算法</a:t>
              </a:r>
            </a:p>
          </p:txBody>
        </p:sp>
      </p:grpSp>
      <p:grpSp>
        <p:nvGrpSpPr>
          <p:cNvPr id="1648662" name="Group 37"/>
          <p:cNvGrpSpPr>
            <a:grpSpLocks/>
          </p:cNvGrpSpPr>
          <p:nvPr/>
        </p:nvGrpSpPr>
        <p:grpSpPr bwMode="auto">
          <a:xfrm>
            <a:off x="6276975" y="1412875"/>
            <a:ext cx="852488" cy="855663"/>
            <a:chOff x="4555" y="685"/>
            <a:chExt cx="537" cy="539"/>
          </a:xfrm>
        </p:grpSpPr>
        <p:sp>
          <p:nvSpPr>
            <p:cNvPr id="29" name="AutoShape 39"/>
            <p:cNvSpPr>
              <a:spLocks noChangeArrowheads="1"/>
            </p:cNvSpPr>
            <p:nvPr/>
          </p:nvSpPr>
          <p:spPr bwMode="gray">
            <a:xfrm>
              <a:off x="4555" y="685"/>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pPr algn="ctr"/>
              <a:endParaRPr kumimoji="0" lang="zh-CN" altLang="en-US" sz="1800" b="0">
                <a:solidFill>
                  <a:srgbClr val="CC9900"/>
                </a:solidFill>
                <a:latin typeface="宋体" charset="-122"/>
              </a:endParaRPr>
            </a:p>
          </p:txBody>
        </p:sp>
        <p:sp>
          <p:nvSpPr>
            <p:cNvPr id="30"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a:endParaRPr kumimoji="0" lang="zh-CN" altLang="en-US" sz="1800" b="0">
                <a:solidFill>
                  <a:srgbClr val="FFFF66"/>
                </a:solidFill>
                <a:latin typeface="宋体" charset="-122"/>
              </a:endParaRPr>
            </a:p>
          </p:txBody>
        </p:sp>
        <p:sp>
          <p:nvSpPr>
            <p:cNvPr id="31" name="Text Box 84"/>
            <p:cNvSpPr txBox="1">
              <a:spLocks noChangeArrowheads="1"/>
            </p:cNvSpPr>
            <p:nvPr/>
          </p:nvSpPr>
          <p:spPr bwMode="auto">
            <a:xfrm>
              <a:off x="4627" y="848"/>
              <a:ext cx="394" cy="212"/>
            </a:xfrm>
            <a:prstGeom prst="rect">
              <a:avLst/>
            </a:prstGeom>
            <a:noFill/>
            <a:ln>
              <a:noFill/>
            </a:ln>
            <a:extLst>
              <a:ext uri="{909E8E84-426E-40dd-AFC4-6F175D3DCCD1}"/>
              <a:ext uri="{91240B29-F687-4f45-9708-019B960494DF}"/>
            </a:extLst>
          </p:spPr>
          <p:txBody>
            <a:bodyPr>
              <a:spAutoFit/>
            </a:bodyPr>
            <a:lstStyle/>
            <a:p>
              <a:pPr algn="ctr"/>
              <a:r>
                <a:rPr lang="zh-CN" altLang="en-US" sz="1600" dirty="0"/>
                <a:t>系统</a:t>
              </a:r>
            </a:p>
          </p:txBody>
        </p:sp>
      </p:grpSp>
      <p:grpSp>
        <p:nvGrpSpPr>
          <p:cNvPr id="1648663" name="Group 41"/>
          <p:cNvGrpSpPr>
            <a:grpSpLocks/>
          </p:cNvGrpSpPr>
          <p:nvPr/>
        </p:nvGrpSpPr>
        <p:grpSpPr bwMode="auto">
          <a:xfrm>
            <a:off x="223838" y="1468438"/>
            <a:ext cx="8839200" cy="3492500"/>
            <a:chOff x="141" y="925"/>
            <a:chExt cx="5568" cy="2200"/>
          </a:xfrm>
        </p:grpSpPr>
        <p:sp>
          <p:nvSpPr>
            <p:cNvPr id="1648682" name="Text Box 42"/>
            <p:cNvSpPr txBox="1">
              <a:spLocks noChangeArrowheads="1"/>
            </p:cNvSpPr>
            <p:nvPr/>
          </p:nvSpPr>
          <p:spPr bwMode="auto">
            <a:xfrm>
              <a:off x="2034" y="925"/>
              <a:ext cx="675" cy="366"/>
            </a:xfrm>
            <a:prstGeom prst="rect">
              <a:avLst/>
            </a:prstGeom>
            <a:noFill/>
            <a:ln w="9525">
              <a:noFill/>
              <a:miter lim="800000"/>
              <a:headEnd/>
              <a:tailEnd/>
            </a:ln>
            <a:effectLst/>
          </p:spPr>
          <p:txBody>
            <a:bodyPr>
              <a:spAutoFit/>
            </a:bodyPr>
            <a:lstStyle/>
            <a:p>
              <a:r>
                <a:rPr lang="zh-CN" altLang="en-US"/>
                <a:t>量子计算</a:t>
              </a:r>
              <a:r>
                <a:rPr lang="en-US" altLang="zh-CN"/>
                <a:t>/</a:t>
              </a:r>
              <a:r>
                <a:rPr lang="zh-CN" altLang="en-US"/>
                <a:t>光子计算</a:t>
              </a:r>
            </a:p>
          </p:txBody>
        </p:sp>
        <p:sp>
          <p:nvSpPr>
            <p:cNvPr id="1648683" name="Text Box 43"/>
            <p:cNvSpPr txBox="1">
              <a:spLocks noChangeArrowheads="1"/>
            </p:cNvSpPr>
            <p:nvPr/>
          </p:nvSpPr>
          <p:spPr bwMode="auto">
            <a:xfrm>
              <a:off x="3142" y="1147"/>
              <a:ext cx="628" cy="212"/>
            </a:xfrm>
            <a:prstGeom prst="rect">
              <a:avLst/>
            </a:prstGeom>
            <a:noFill/>
            <a:ln w="9525">
              <a:noFill/>
              <a:miter lim="800000"/>
              <a:headEnd/>
              <a:tailEnd/>
            </a:ln>
            <a:effectLst/>
          </p:spPr>
          <p:txBody>
            <a:bodyPr wrap="none">
              <a:spAutoFit/>
            </a:bodyPr>
            <a:lstStyle/>
            <a:p>
              <a:r>
                <a:rPr lang="zh-CN" altLang="en-US"/>
                <a:t>移动计算</a:t>
              </a:r>
            </a:p>
          </p:txBody>
        </p:sp>
        <p:sp>
          <p:nvSpPr>
            <p:cNvPr id="1648684" name="Text Box 44"/>
            <p:cNvSpPr txBox="1">
              <a:spLocks noChangeArrowheads="1"/>
            </p:cNvSpPr>
            <p:nvPr/>
          </p:nvSpPr>
          <p:spPr bwMode="auto">
            <a:xfrm>
              <a:off x="1027" y="1117"/>
              <a:ext cx="756" cy="366"/>
            </a:xfrm>
            <a:prstGeom prst="rect">
              <a:avLst/>
            </a:prstGeom>
            <a:noFill/>
            <a:ln w="9525">
              <a:noFill/>
              <a:miter lim="800000"/>
              <a:headEnd/>
              <a:tailEnd/>
            </a:ln>
            <a:effectLst/>
          </p:spPr>
          <p:txBody>
            <a:bodyPr wrap="none">
              <a:spAutoFit/>
            </a:bodyPr>
            <a:lstStyle/>
            <a:p>
              <a:r>
                <a:rPr lang="zh-CN" altLang="en-US"/>
                <a:t>生物计算</a:t>
              </a:r>
            </a:p>
            <a:p>
              <a:r>
                <a:rPr lang="zh-CN" altLang="en-US"/>
                <a:t>计算生物学</a:t>
              </a:r>
            </a:p>
          </p:txBody>
        </p:sp>
        <p:sp>
          <p:nvSpPr>
            <p:cNvPr id="1648685" name="Text Box 45"/>
            <p:cNvSpPr txBox="1">
              <a:spLocks noChangeArrowheads="1"/>
            </p:cNvSpPr>
            <p:nvPr/>
          </p:nvSpPr>
          <p:spPr bwMode="auto">
            <a:xfrm>
              <a:off x="142" y="1779"/>
              <a:ext cx="756" cy="366"/>
            </a:xfrm>
            <a:prstGeom prst="rect">
              <a:avLst/>
            </a:prstGeom>
            <a:noFill/>
            <a:ln w="9525">
              <a:noFill/>
              <a:miter lim="800000"/>
              <a:headEnd/>
              <a:tailEnd/>
            </a:ln>
            <a:effectLst/>
          </p:spPr>
          <p:txBody>
            <a:bodyPr wrap="none">
              <a:spAutoFit/>
            </a:bodyPr>
            <a:lstStyle/>
            <a:p>
              <a:r>
                <a:rPr lang="zh-CN" altLang="en-US"/>
                <a:t>计算物理学</a:t>
              </a:r>
            </a:p>
            <a:p>
              <a:r>
                <a:rPr lang="zh-CN" altLang="en-US"/>
                <a:t>计算化学</a:t>
              </a:r>
            </a:p>
          </p:txBody>
        </p:sp>
        <p:sp>
          <p:nvSpPr>
            <p:cNvPr id="1648686" name="Text Box 46"/>
            <p:cNvSpPr txBox="1">
              <a:spLocks noChangeArrowheads="1"/>
            </p:cNvSpPr>
            <p:nvPr/>
          </p:nvSpPr>
          <p:spPr bwMode="auto">
            <a:xfrm>
              <a:off x="141" y="2338"/>
              <a:ext cx="756" cy="520"/>
            </a:xfrm>
            <a:prstGeom prst="rect">
              <a:avLst/>
            </a:prstGeom>
            <a:noFill/>
            <a:ln w="9525">
              <a:noFill/>
              <a:miter lim="800000"/>
              <a:headEnd/>
              <a:tailEnd/>
            </a:ln>
            <a:effectLst/>
          </p:spPr>
          <p:txBody>
            <a:bodyPr wrap="none">
              <a:spAutoFit/>
            </a:bodyPr>
            <a:lstStyle/>
            <a:p>
              <a:r>
                <a:rPr lang="zh-CN" altLang="en-US"/>
                <a:t>计算经济学</a:t>
              </a:r>
            </a:p>
            <a:p>
              <a:r>
                <a:rPr lang="zh-CN" altLang="en-US"/>
                <a:t>计算统计学</a:t>
              </a:r>
            </a:p>
            <a:p>
              <a:r>
                <a:rPr lang="zh-CN" altLang="en-US"/>
                <a:t>计算金融学</a:t>
              </a:r>
            </a:p>
          </p:txBody>
        </p:sp>
        <p:sp>
          <p:nvSpPr>
            <p:cNvPr id="1648687" name="Text Box 47"/>
            <p:cNvSpPr txBox="1">
              <a:spLocks noChangeArrowheads="1"/>
            </p:cNvSpPr>
            <p:nvPr/>
          </p:nvSpPr>
          <p:spPr bwMode="auto">
            <a:xfrm>
              <a:off x="4944" y="1663"/>
              <a:ext cx="756" cy="366"/>
            </a:xfrm>
            <a:prstGeom prst="rect">
              <a:avLst/>
            </a:prstGeom>
            <a:noFill/>
            <a:ln w="9525">
              <a:noFill/>
              <a:miter lim="800000"/>
              <a:headEnd/>
              <a:tailEnd/>
            </a:ln>
            <a:effectLst/>
          </p:spPr>
          <p:txBody>
            <a:bodyPr wrap="none">
              <a:spAutoFit/>
            </a:bodyPr>
            <a:lstStyle/>
            <a:p>
              <a:r>
                <a:rPr lang="zh-CN" altLang="en-US" dirty="0"/>
                <a:t>企业计算</a:t>
              </a:r>
            </a:p>
            <a:p>
              <a:r>
                <a:rPr kumimoji="0" lang="zh-CN" altLang="en-US" dirty="0"/>
                <a:t>计算工程学</a:t>
              </a:r>
            </a:p>
          </p:txBody>
        </p:sp>
        <p:sp>
          <p:nvSpPr>
            <p:cNvPr id="1648688" name="Text Box 48"/>
            <p:cNvSpPr txBox="1">
              <a:spLocks noChangeArrowheads="1"/>
            </p:cNvSpPr>
            <p:nvPr/>
          </p:nvSpPr>
          <p:spPr bwMode="auto">
            <a:xfrm>
              <a:off x="4941" y="2135"/>
              <a:ext cx="628" cy="366"/>
            </a:xfrm>
            <a:prstGeom prst="rect">
              <a:avLst/>
            </a:prstGeom>
            <a:noFill/>
            <a:ln w="9525">
              <a:noFill/>
              <a:miter lim="800000"/>
              <a:headEnd/>
              <a:tailEnd/>
            </a:ln>
            <a:effectLst/>
          </p:spPr>
          <p:txBody>
            <a:bodyPr wrap="none">
              <a:spAutoFit/>
            </a:bodyPr>
            <a:lstStyle/>
            <a:p>
              <a:r>
                <a:rPr kumimoji="0" lang="zh-CN" altLang="en-US"/>
                <a:t>服</a:t>
              </a:r>
              <a:r>
                <a:rPr lang="zh-CN" altLang="en-US"/>
                <a:t>务计算</a:t>
              </a:r>
            </a:p>
            <a:p>
              <a:r>
                <a:rPr lang="zh-CN" altLang="en-US"/>
                <a:t>云计算</a:t>
              </a:r>
            </a:p>
          </p:txBody>
        </p:sp>
        <p:sp>
          <p:nvSpPr>
            <p:cNvPr id="1648689" name="Text Box 49"/>
            <p:cNvSpPr txBox="1">
              <a:spLocks noChangeArrowheads="1"/>
            </p:cNvSpPr>
            <p:nvPr/>
          </p:nvSpPr>
          <p:spPr bwMode="auto">
            <a:xfrm>
              <a:off x="4953" y="2605"/>
              <a:ext cx="756" cy="520"/>
            </a:xfrm>
            <a:prstGeom prst="rect">
              <a:avLst/>
            </a:prstGeom>
            <a:noFill/>
            <a:ln w="9525">
              <a:noFill/>
              <a:miter lim="800000"/>
              <a:headEnd/>
              <a:tailEnd/>
            </a:ln>
            <a:effectLst/>
          </p:spPr>
          <p:txBody>
            <a:bodyPr wrap="none">
              <a:spAutoFit/>
            </a:bodyPr>
            <a:lstStyle/>
            <a:p>
              <a:r>
                <a:rPr lang="zh-CN" altLang="en-US"/>
                <a:t>社会计算</a:t>
              </a:r>
            </a:p>
            <a:p>
              <a:r>
                <a:rPr lang="zh-CN" altLang="en-US"/>
                <a:t>计算广告学</a:t>
              </a:r>
            </a:p>
            <a:p>
              <a:r>
                <a:rPr lang="zh-CN" altLang="en-US"/>
                <a:t>媒体计算</a:t>
              </a:r>
            </a:p>
          </p:txBody>
        </p:sp>
        <p:sp>
          <p:nvSpPr>
            <p:cNvPr id="1648690" name="Text Box 50"/>
            <p:cNvSpPr txBox="1">
              <a:spLocks noChangeArrowheads="1"/>
            </p:cNvSpPr>
            <p:nvPr/>
          </p:nvSpPr>
          <p:spPr bwMode="auto">
            <a:xfrm>
              <a:off x="3117" y="1566"/>
              <a:ext cx="628" cy="212"/>
            </a:xfrm>
            <a:prstGeom prst="rect">
              <a:avLst/>
            </a:prstGeom>
            <a:noFill/>
            <a:ln w="9525">
              <a:noFill/>
              <a:miter lim="800000"/>
              <a:headEnd/>
              <a:tailEnd/>
            </a:ln>
            <a:effectLst/>
          </p:spPr>
          <p:txBody>
            <a:bodyPr wrap="none">
              <a:spAutoFit/>
            </a:bodyPr>
            <a:lstStyle/>
            <a:p>
              <a:r>
                <a:rPr kumimoji="0" lang="zh-CN" altLang="en-US"/>
                <a:t>纳米计</a:t>
              </a:r>
              <a:r>
                <a:rPr lang="zh-CN" altLang="en-US"/>
                <a:t>算</a:t>
              </a:r>
            </a:p>
          </p:txBody>
        </p:sp>
        <p:sp>
          <p:nvSpPr>
            <p:cNvPr id="1648691" name="Text Box 51"/>
            <p:cNvSpPr txBox="1">
              <a:spLocks noChangeArrowheads="1"/>
            </p:cNvSpPr>
            <p:nvPr/>
          </p:nvSpPr>
          <p:spPr bwMode="auto">
            <a:xfrm>
              <a:off x="3515" y="1344"/>
              <a:ext cx="628" cy="212"/>
            </a:xfrm>
            <a:prstGeom prst="rect">
              <a:avLst/>
            </a:prstGeom>
            <a:noFill/>
            <a:ln w="9525">
              <a:noFill/>
              <a:miter lim="800000"/>
              <a:headEnd/>
              <a:tailEnd/>
            </a:ln>
            <a:effectLst/>
          </p:spPr>
          <p:txBody>
            <a:bodyPr wrap="none">
              <a:spAutoFit/>
            </a:bodyPr>
            <a:lstStyle/>
            <a:p>
              <a:r>
                <a:rPr lang="zh-CN" altLang="en-US"/>
                <a:t>智能计算</a:t>
              </a:r>
            </a:p>
          </p:txBody>
        </p:sp>
        <p:sp>
          <p:nvSpPr>
            <p:cNvPr id="1648692" name="Text Box 52"/>
            <p:cNvSpPr txBox="1">
              <a:spLocks noChangeArrowheads="1"/>
            </p:cNvSpPr>
            <p:nvPr/>
          </p:nvSpPr>
          <p:spPr bwMode="auto">
            <a:xfrm>
              <a:off x="1555" y="1421"/>
              <a:ext cx="756" cy="212"/>
            </a:xfrm>
            <a:prstGeom prst="rect">
              <a:avLst/>
            </a:prstGeom>
            <a:noFill/>
            <a:ln w="9525">
              <a:noFill/>
              <a:miter lim="800000"/>
              <a:headEnd/>
              <a:tailEnd/>
            </a:ln>
            <a:effectLst/>
          </p:spPr>
          <p:txBody>
            <a:bodyPr wrap="none">
              <a:spAutoFit/>
            </a:bodyPr>
            <a:lstStyle/>
            <a:p>
              <a:r>
                <a:rPr lang="zh-CN" altLang="en-US"/>
                <a:t>计算语言学</a:t>
              </a:r>
            </a:p>
          </p:txBody>
        </p:sp>
        <p:sp>
          <p:nvSpPr>
            <p:cNvPr id="1648693" name="Text Box 53"/>
            <p:cNvSpPr txBox="1">
              <a:spLocks noChangeArrowheads="1"/>
            </p:cNvSpPr>
            <p:nvPr/>
          </p:nvSpPr>
          <p:spPr bwMode="auto">
            <a:xfrm>
              <a:off x="3718" y="1518"/>
              <a:ext cx="628" cy="212"/>
            </a:xfrm>
            <a:prstGeom prst="rect">
              <a:avLst/>
            </a:prstGeom>
            <a:noFill/>
            <a:ln w="9525">
              <a:noFill/>
              <a:miter lim="800000"/>
              <a:headEnd/>
              <a:tailEnd/>
            </a:ln>
            <a:effectLst/>
          </p:spPr>
          <p:txBody>
            <a:bodyPr wrap="none">
              <a:spAutoFit/>
            </a:bodyPr>
            <a:lstStyle/>
            <a:p>
              <a:r>
                <a:rPr lang="zh-CN" altLang="en-US"/>
                <a:t>神经计算</a:t>
              </a:r>
            </a:p>
          </p:txBody>
        </p:sp>
      </p:grpSp>
      <p:grpSp>
        <p:nvGrpSpPr>
          <p:cNvPr id="1648664" name="Group 54"/>
          <p:cNvGrpSpPr>
            <a:grpSpLocks/>
          </p:cNvGrpSpPr>
          <p:nvPr/>
        </p:nvGrpSpPr>
        <p:grpSpPr bwMode="auto">
          <a:xfrm>
            <a:off x="349250" y="911225"/>
            <a:ext cx="3502025" cy="3022600"/>
            <a:chOff x="220" y="574"/>
            <a:chExt cx="2206" cy="1904"/>
          </a:xfrm>
        </p:grpSpPr>
        <p:sp>
          <p:nvSpPr>
            <p:cNvPr id="1648695" name="Rectangle 55"/>
            <p:cNvSpPr>
              <a:spLocks noChangeArrowheads="1"/>
            </p:cNvSpPr>
            <p:nvPr/>
          </p:nvSpPr>
          <p:spPr bwMode="auto">
            <a:xfrm rot="2442469">
              <a:off x="882" y="1717"/>
              <a:ext cx="1134" cy="404"/>
            </a:xfrm>
            <a:prstGeom prst="rect">
              <a:avLst/>
            </a:prstGeom>
            <a:noFill/>
            <a:ln w="9525">
              <a:noFill/>
              <a:miter lim="800000"/>
              <a:headEnd/>
              <a:tailEnd/>
            </a:ln>
            <a:effectLst/>
          </p:spPr>
          <p:txBody>
            <a:bodyPr>
              <a:spAutoFit/>
            </a:bodyPr>
            <a:lstStyle/>
            <a:p>
              <a:r>
                <a:rPr kumimoji="0" lang="zh-CN" altLang="en-US" sz="1800">
                  <a:solidFill>
                    <a:srgbClr val="CC3300"/>
                  </a:solidFill>
                </a:rPr>
                <a:t>自然现象的计算的表达与推演</a:t>
              </a:r>
            </a:p>
          </p:txBody>
        </p:sp>
        <p:grpSp>
          <p:nvGrpSpPr>
            <p:cNvPr id="1648665" name="Group 56"/>
            <p:cNvGrpSpPr>
              <a:grpSpLocks/>
            </p:cNvGrpSpPr>
            <p:nvPr/>
          </p:nvGrpSpPr>
          <p:grpSpPr bwMode="auto">
            <a:xfrm>
              <a:off x="220" y="574"/>
              <a:ext cx="2206" cy="1904"/>
              <a:chOff x="220" y="574"/>
              <a:chExt cx="2206" cy="1904"/>
            </a:xfrm>
          </p:grpSpPr>
          <p:grpSp>
            <p:nvGrpSpPr>
              <p:cNvPr id="1648666" name="Group 57"/>
              <p:cNvGrpSpPr>
                <a:grpSpLocks/>
              </p:cNvGrpSpPr>
              <p:nvPr/>
            </p:nvGrpSpPr>
            <p:grpSpPr bwMode="auto">
              <a:xfrm>
                <a:off x="220" y="574"/>
                <a:ext cx="835" cy="757"/>
                <a:chOff x="220" y="574"/>
                <a:chExt cx="835" cy="757"/>
              </a:xfrm>
            </p:grpSpPr>
            <p:grpSp>
              <p:nvGrpSpPr>
                <p:cNvPr id="1648667" name="Group 38"/>
                <p:cNvGrpSpPr>
                  <a:grpSpLocks/>
                </p:cNvGrpSpPr>
                <p:nvPr/>
              </p:nvGrpSpPr>
              <p:grpSpPr bwMode="auto">
                <a:xfrm>
                  <a:off x="220" y="574"/>
                  <a:ext cx="835" cy="757"/>
                  <a:chOff x="1474" y="2024"/>
                  <a:chExt cx="1661" cy="1661"/>
                </a:xfrm>
              </p:grpSpPr>
              <p:sp>
                <p:nvSpPr>
                  <p:cNvPr id="1648640" name="AutoShape 39"/>
                  <p:cNvSpPr>
                    <a:spLocks noChangeArrowheads="1"/>
                  </p:cNvSpPr>
                  <p:nvPr/>
                </p:nvSpPr>
                <p:spPr bwMode="gray">
                  <a:xfrm>
                    <a:off x="1470" y="2024"/>
                    <a:ext cx="1665"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648641" name="Oval 40"/>
                  <p:cNvSpPr>
                    <a:spLocks noChangeArrowheads="1"/>
                  </p:cNvSpPr>
                  <p:nvPr/>
                </p:nvSpPr>
                <p:spPr bwMode="gray">
                  <a:xfrm>
                    <a:off x="1610" y="2179"/>
                    <a:ext cx="1387" cy="1387"/>
                  </a:xfrm>
                  <a:prstGeom prst="ellipse">
                    <a:avLst/>
                  </a:prstGeom>
                  <a:solidFill>
                    <a:srgbClr val="00CCFF"/>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grpSp>
            <p:sp>
              <p:nvSpPr>
                <p:cNvPr id="1648645" name="Text Box 84"/>
                <p:cNvSpPr txBox="1">
                  <a:spLocks noChangeArrowheads="1"/>
                </p:cNvSpPr>
                <p:nvPr/>
              </p:nvSpPr>
              <p:spPr bwMode="auto">
                <a:xfrm>
                  <a:off x="300" y="769"/>
                  <a:ext cx="675" cy="366"/>
                </a:xfrm>
                <a:prstGeom prst="rect">
                  <a:avLst/>
                </a:prstGeom>
                <a:noFill/>
                <a:ln>
                  <a:noFill/>
                </a:ln>
                <a:extLst>
                  <a:ext uri="{909E8E84-426E-40dd-AFC4-6F175D3DCCD1}"/>
                  <a:ext uri="{91240B29-F687-4f45-9708-019B960494DF}"/>
                </a:extLst>
              </p:spPr>
              <p:txBody>
                <a:bodyPr>
                  <a:spAutoFit/>
                </a:bodyPr>
                <a:lstStyle/>
                <a:p>
                  <a:r>
                    <a:rPr lang="zh-CN" altLang="zh-CN" sz="1600" dirty="0"/>
                    <a:t>社会/自然的计算化</a:t>
                  </a:r>
                </a:p>
              </p:txBody>
            </p:sp>
          </p:grpSp>
          <p:sp>
            <p:nvSpPr>
              <p:cNvPr id="1648702" name="Freeform 62"/>
              <p:cNvSpPr>
                <a:spLocks/>
              </p:cNvSpPr>
              <p:nvPr/>
            </p:nvSpPr>
            <p:spPr bwMode="auto">
              <a:xfrm>
                <a:off x="947" y="1213"/>
                <a:ext cx="1162" cy="992"/>
              </a:xfrm>
              <a:custGeom>
                <a:avLst/>
                <a:gdLst/>
                <a:ahLst/>
                <a:cxnLst>
                  <a:cxn ang="0">
                    <a:pos x="0" y="0"/>
                  </a:cxn>
                  <a:cxn ang="0">
                    <a:pos x="1303" y="1114"/>
                  </a:cxn>
                </a:cxnLst>
                <a:rect l="0" t="0" r="r" b="b"/>
                <a:pathLst>
                  <a:path w="1303" h="1114">
                    <a:moveTo>
                      <a:pt x="0" y="0"/>
                    </a:moveTo>
                    <a:cubicBezTo>
                      <a:pt x="541" y="464"/>
                      <a:pt x="1083" y="928"/>
                      <a:pt x="1303" y="1114"/>
                    </a:cubicBezTo>
                  </a:path>
                </a:pathLst>
              </a:custGeom>
              <a:noFill/>
              <a:ln w="76200" cmpd="sng">
                <a:solidFill>
                  <a:srgbClr val="CC3300"/>
                </a:solidFill>
                <a:round/>
                <a:headEnd type="none" w="med" len="med"/>
                <a:tailEnd type="triangle" w="med" len="med"/>
              </a:ln>
              <a:effectLst/>
            </p:spPr>
            <p:txBody>
              <a:bodyPr/>
              <a:lstStyle/>
              <a:p>
                <a:endParaRPr lang="zh-CN" altLang="en-US"/>
              </a:p>
            </p:txBody>
          </p:sp>
          <p:grpSp>
            <p:nvGrpSpPr>
              <p:cNvPr id="1648668" name="Group 63"/>
              <p:cNvGrpSpPr>
                <a:grpSpLocks/>
              </p:cNvGrpSpPr>
              <p:nvPr/>
            </p:nvGrpSpPr>
            <p:grpSpPr bwMode="auto">
              <a:xfrm>
                <a:off x="1927" y="2160"/>
                <a:ext cx="499" cy="318"/>
                <a:chOff x="657" y="300"/>
                <a:chExt cx="499" cy="318"/>
              </a:xfrm>
            </p:grpSpPr>
            <p:sp>
              <p:nvSpPr>
                <p:cNvPr id="1648704" name="Oval 64"/>
                <p:cNvSpPr>
                  <a:spLocks noChangeArrowheads="1"/>
                </p:cNvSpPr>
                <p:nvPr/>
              </p:nvSpPr>
              <p:spPr bwMode="auto">
                <a:xfrm>
                  <a:off x="657" y="300"/>
                  <a:ext cx="499" cy="318"/>
                </a:xfrm>
                <a:prstGeom prst="ellipse">
                  <a:avLst/>
                </a:prstGeom>
                <a:solidFill>
                  <a:srgbClr val="CC0000"/>
                </a:solidFill>
                <a:ln w="9525">
                  <a:noFill/>
                  <a:round/>
                  <a:headEnd/>
                  <a:tailEnd/>
                </a:ln>
                <a:effectLst/>
              </p:spPr>
              <p:txBody>
                <a:bodyPr wrap="none" anchor="ctr"/>
                <a:lstStyle/>
                <a:p>
                  <a:endParaRPr lang="zh-CN" altLang="en-US"/>
                </a:p>
              </p:txBody>
            </p:sp>
            <p:sp>
              <p:nvSpPr>
                <p:cNvPr id="1648646" name="Text Box 84"/>
                <p:cNvSpPr txBox="1">
                  <a:spLocks noChangeArrowheads="1"/>
                </p:cNvSpPr>
                <p:nvPr/>
              </p:nvSpPr>
              <p:spPr bwMode="auto">
                <a:xfrm>
                  <a:off x="703" y="346"/>
                  <a:ext cx="409" cy="212"/>
                </a:xfrm>
                <a:prstGeom prst="rect">
                  <a:avLst/>
                </a:prstGeom>
                <a:noFill/>
                <a:ln>
                  <a:noFill/>
                </a:ln>
                <a:extLst>
                  <a:ext uri="{909E8E84-426E-40dd-AFC4-6F175D3DCCD1}"/>
                  <a:ext uri="{91240B29-F687-4f45-9708-019B960494DF}"/>
                </a:extLst>
              </p:spPr>
              <p:txBody>
                <a:bodyPr>
                  <a:spAutoFit/>
                </a:bodyPr>
                <a:lstStyle/>
                <a:p>
                  <a:pPr algn="ctr"/>
                  <a:r>
                    <a:rPr lang="zh-CN" altLang="en-US">
                      <a:solidFill>
                        <a:schemeClr val="bg1"/>
                      </a:solidFill>
                    </a:rPr>
                    <a:t>抽象</a:t>
                  </a:r>
                </a:p>
              </p:txBody>
            </p:sp>
          </p:grpSp>
        </p:grpSp>
      </p:grpSp>
      <p:grpSp>
        <p:nvGrpSpPr>
          <p:cNvPr id="1648669" name="Group 66"/>
          <p:cNvGrpSpPr>
            <a:grpSpLocks/>
          </p:cNvGrpSpPr>
          <p:nvPr/>
        </p:nvGrpSpPr>
        <p:grpSpPr bwMode="auto">
          <a:xfrm>
            <a:off x="5000626" y="911225"/>
            <a:ext cx="3802063" cy="3022600"/>
            <a:chOff x="3150" y="574"/>
            <a:chExt cx="2395" cy="1904"/>
          </a:xfrm>
        </p:grpSpPr>
        <p:sp>
          <p:nvSpPr>
            <p:cNvPr id="1648707" name="Rectangle 67"/>
            <p:cNvSpPr>
              <a:spLocks noChangeArrowheads="1"/>
            </p:cNvSpPr>
            <p:nvPr/>
          </p:nvSpPr>
          <p:spPr bwMode="auto">
            <a:xfrm rot="-2443206">
              <a:off x="3589" y="1711"/>
              <a:ext cx="1514" cy="404"/>
            </a:xfrm>
            <a:prstGeom prst="rect">
              <a:avLst/>
            </a:prstGeom>
            <a:noFill/>
            <a:ln w="9525">
              <a:noFill/>
              <a:miter lim="800000"/>
              <a:headEnd/>
              <a:tailEnd/>
            </a:ln>
            <a:effectLst/>
          </p:spPr>
          <p:txBody>
            <a:bodyPr>
              <a:spAutoFit/>
            </a:bodyPr>
            <a:lstStyle/>
            <a:p>
              <a:r>
                <a:rPr kumimoji="0" lang="zh-CN" altLang="en-US" sz="1800">
                  <a:solidFill>
                    <a:schemeClr val="accent2"/>
                  </a:solidFill>
                </a:rPr>
                <a:t>用社会</a:t>
              </a:r>
              <a:r>
                <a:rPr kumimoji="0" lang="en-US" altLang="zh-CN" sz="1800">
                  <a:solidFill>
                    <a:schemeClr val="accent2"/>
                  </a:solidFill>
                </a:rPr>
                <a:t>/</a:t>
              </a:r>
              <a:r>
                <a:rPr kumimoji="0" lang="zh-CN" altLang="en-US" sz="1800">
                  <a:solidFill>
                    <a:schemeClr val="accent2"/>
                  </a:solidFill>
                </a:rPr>
                <a:t>自然所接受的形式体现计算及结果</a:t>
              </a:r>
            </a:p>
          </p:txBody>
        </p:sp>
        <p:grpSp>
          <p:nvGrpSpPr>
            <p:cNvPr id="1648670" name="Group 68"/>
            <p:cNvGrpSpPr>
              <a:grpSpLocks/>
            </p:cNvGrpSpPr>
            <p:nvPr/>
          </p:nvGrpSpPr>
          <p:grpSpPr bwMode="auto">
            <a:xfrm>
              <a:off x="3150" y="574"/>
              <a:ext cx="2395" cy="1904"/>
              <a:chOff x="3150" y="574"/>
              <a:chExt cx="2395" cy="1904"/>
            </a:xfrm>
          </p:grpSpPr>
          <p:grpSp>
            <p:nvGrpSpPr>
              <p:cNvPr id="1648671" name="Group 69"/>
              <p:cNvGrpSpPr>
                <a:grpSpLocks/>
              </p:cNvGrpSpPr>
              <p:nvPr/>
            </p:nvGrpSpPr>
            <p:grpSpPr bwMode="auto">
              <a:xfrm>
                <a:off x="4710" y="574"/>
                <a:ext cx="835" cy="757"/>
                <a:chOff x="4710" y="574"/>
                <a:chExt cx="835" cy="757"/>
              </a:xfrm>
            </p:grpSpPr>
            <p:grpSp>
              <p:nvGrpSpPr>
                <p:cNvPr id="1648672" name="Group 38"/>
                <p:cNvGrpSpPr>
                  <a:grpSpLocks/>
                </p:cNvGrpSpPr>
                <p:nvPr/>
              </p:nvGrpSpPr>
              <p:grpSpPr bwMode="auto">
                <a:xfrm>
                  <a:off x="4710" y="574"/>
                  <a:ext cx="835" cy="757"/>
                  <a:chOff x="1474" y="2024"/>
                  <a:chExt cx="1661" cy="1661"/>
                </a:xfrm>
              </p:grpSpPr>
              <p:sp>
                <p:nvSpPr>
                  <p:cNvPr id="5" name="AutoShape 39"/>
                  <p:cNvSpPr>
                    <a:spLocks noChangeArrowheads="1"/>
                  </p:cNvSpPr>
                  <p:nvPr/>
                </p:nvSpPr>
                <p:spPr bwMode="gray">
                  <a:xfrm>
                    <a:off x="1471" y="2024"/>
                    <a:ext cx="1664" cy="1661"/>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2"/>
                  </a:solidFill>
                  <a:ln w="9525">
                    <a:solidFill>
                      <a:schemeClr val="accent2"/>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6" name="Oval 40"/>
                  <p:cNvSpPr>
                    <a:spLocks noChangeArrowheads="1"/>
                  </p:cNvSpPr>
                  <p:nvPr/>
                </p:nvSpPr>
                <p:spPr bwMode="gray">
                  <a:xfrm>
                    <a:off x="1610" y="2179"/>
                    <a:ext cx="1387" cy="1387"/>
                  </a:xfrm>
                  <a:prstGeom prst="ellipse">
                    <a:avLst/>
                  </a:prstGeom>
                  <a:solidFill>
                    <a:srgbClr val="00CCFF"/>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grpSp>
            <p:sp>
              <p:nvSpPr>
                <p:cNvPr id="1648647" name="Text Box 84"/>
                <p:cNvSpPr txBox="1">
                  <a:spLocks noChangeArrowheads="1"/>
                </p:cNvSpPr>
                <p:nvPr/>
              </p:nvSpPr>
              <p:spPr bwMode="auto">
                <a:xfrm>
                  <a:off x="4790" y="769"/>
                  <a:ext cx="693" cy="366"/>
                </a:xfrm>
                <a:prstGeom prst="rect">
                  <a:avLst/>
                </a:prstGeom>
                <a:noFill/>
                <a:ln>
                  <a:noFill/>
                </a:ln>
                <a:extLst>
                  <a:ext uri="{909E8E84-426E-40dd-AFC4-6F175D3DCCD1}"/>
                  <a:ext uri="{91240B29-F687-4f45-9708-019B960494DF}"/>
                </a:extLst>
              </p:spPr>
              <p:txBody>
                <a:bodyPr>
                  <a:spAutoFit/>
                </a:bodyPr>
                <a:lstStyle/>
                <a:p>
                  <a:r>
                    <a:rPr lang="zh-CN" altLang="zh-CN" sz="1600" dirty="0"/>
                    <a:t>计算</a:t>
                  </a:r>
                  <a:r>
                    <a:rPr lang="en-US" altLang="zh-CN" sz="1600" dirty="0"/>
                    <a:t>/</a:t>
                  </a:r>
                  <a:r>
                    <a:rPr lang="zh-CN" altLang="en-US" sz="1600" dirty="0"/>
                    <a:t>求解</a:t>
                  </a:r>
                  <a:r>
                    <a:rPr lang="zh-CN" altLang="zh-CN" sz="1600" dirty="0"/>
                    <a:t>的自然化</a:t>
                  </a:r>
                </a:p>
              </p:txBody>
            </p:sp>
          </p:grpSp>
          <p:sp>
            <p:nvSpPr>
              <p:cNvPr id="1648714" name="Freeform 74"/>
              <p:cNvSpPr>
                <a:spLocks/>
              </p:cNvSpPr>
              <p:nvPr/>
            </p:nvSpPr>
            <p:spPr bwMode="auto">
              <a:xfrm flipH="1">
                <a:off x="3678" y="1188"/>
                <a:ext cx="1164" cy="1017"/>
              </a:xfrm>
              <a:custGeom>
                <a:avLst/>
                <a:gdLst/>
                <a:ahLst/>
                <a:cxnLst>
                  <a:cxn ang="0">
                    <a:pos x="0" y="0"/>
                  </a:cxn>
                  <a:cxn ang="0">
                    <a:pos x="1303" y="1114"/>
                  </a:cxn>
                </a:cxnLst>
                <a:rect l="0" t="0" r="r" b="b"/>
                <a:pathLst>
                  <a:path w="1303" h="1114">
                    <a:moveTo>
                      <a:pt x="0" y="0"/>
                    </a:moveTo>
                    <a:cubicBezTo>
                      <a:pt x="541" y="464"/>
                      <a:pt x="1083" y="928"/>
                      <a:pt x="1303" y="1114"/>
                    </a:cubicBezTo>
                  </a:path>
                </a:pathLst>
              </a:custGeom>
              <a:noFill/>
              <a:ln w="76200" cmpd="sng">
                <a:solidFill>
                  <a:schemeClr val="accent2"/>
                </a:solidFill>
                <a:round/>
                <a:headEnd type="triangle" w="med" len="med"/>
                <a:tailEnd type="none" w="med" len="med"/>
              </a:ln>
              <a:effectLst/>
            </p:spPr>
            <p:txBody>
              <a:bodyPr/>
              <a:lstStyle/>
              <a:p>
                <a:endParaRPr lang="zh-CN" altLang="en-US"/>
              </a:p>
            </p:txBody>
          </p:sp>
          <p:grpSp>
            <p:nvGrpSpPr>
              <p:cNvPr id="1648673" name="Group 75"/>
              <p:cNvGrpSpPr>
                <a:grpSpLocks/>
              </p:cNvGrpSpPr>
              <p:nvPr/>
            </p:nvGrpSpPr>
            <p:grpSpPr bwMode="auto">
              <a:xfrm>
                <a:off x="3150" y="2160"/>
                <a:ext cx="611" cy="318"/>
                <a:chOff x="891" y="536"/>
                <a:chExt cx="611" cy="318"/>
              </a:xfrm>
            </p:grpSpPr>
            <p:sp>
              <p:nvSpPr>
                <p:cNvPr id="1648716" name="Oval 76"/>
                <p:cNvSpPr>
                  <a:spLocks noChangeArrowheads="1"/>
                </p:cNvSpPr>
                <p:nvPr/>
              </p:nvSpPr>
              <p:spPr bwMode="auto">
                <a:xfrm>
                  <a:off x="984" y="536"/>
                  <a:ext cx="499" cy="318"/>
                </a:xfrm>
                <a:prstGeom prst="ellipse">
                  <a:avLst/>
                </a:prstGeom>
                <a:solidFill>
                  <a:schemeClr val="accent2"/>
                </a:solidFill>
                <a:ln w="9525">
                  <a:noFill/>
                  <a:round/>
                  <a:headEnd/>
                  <a:tailEnd/>
                </a:ln>
                <a:effectLst/>
              </p:spPr>
              <p:txBody>
                <a:bodyPr wrap="none" anchor="ctr"/>
                <a:lstStyle/>
                <a:p>
                  <a:endParaRPr lang="zh-CN" altLang="en-US"/>
                </a:p>
              </p:txBody>
            </p:sp>
            <p:sp>
              <p:nvSpPr>
                <p:cNvPr id="1648649" name="Text Box 84"/>
                <p:cNvSpPr txBox="1">
                  <a:spLocks noChangeArrowheads="1"/>
                </p:cNvSpPr>
                <p:nvPr/>
              </p:nvSpPr>
              <p:spPr bwMode="auto">
                <a:xfrm>
                  <a:off x="891" y="581"/>
                  <a:ext cx="611" cy="252"/>
                </a:xfrm>
                <a:prstGeom prst="rect">
                  <a:avLst/>
                </a:prstGeom>
                <a:noFill/>
                <a:ln>
                  <a:noFill/>
                </a:ln>
                <a:extLst>
                  <a:ext uri="{909E8E84-426E-40dd-AFC4-6F175D3DCCD1}"/>
                  <a:ext uri="{91240B29-F687-4f45-9708-019B960494DF}"/>
                </a:extLst>
              </p:spPr>
              <p:txBody>
                <a:bodyPr wrap="square">
                  <a:spAutoFit/>
                </a:bodyPr>
                <a:lstStyle/>
                <a:p>
                  <a:pPr algn="ctr"/>
                  <a:r>
                    <a:rPr lang="zh-CN" altLang="en-US" dirty="0">
                      <a:solidFill>
                        <a:srgbClr val="00FF00"/>
                      </a:solidFill>
                    </a:rPr>
                    <a:t>自动化</a:t>
                  </a:r>
                </a:p>
              </p:txBody>
            </p:sp>
          </p:grpSp>
        </p:grpSp>
      </p:grpSp>
      <p:grpSp>
        <p:nvGrpSpPr>
          <p:cNvPr id="1648674" name="Group 78"/>
          <p:cNvGrpSpPr>
            <a:grpSpLocks/>
          </p:cNvGrpSpPr>
          <p:nvPr/>
        </p:nvGrpSpPr>
        <p:grpSpPr bwMode="auto">
          <a:xfrm>
            <a:off x="1724025" y="4244975"/>
            <a:ext cx="1965325" cy="822325"/>
            <a:chOff x="1086" y="2674"/>
            <a:chExt cx="1238" cy="518"/>
          </a:xfrm>
        </p:grpSpPr>
        <p:grpSp>
          <p:nvGrpSpPr>
            <p:cNvPr id="1648675" name="Group 79"/>
            <p:cNvGrpSpPr>
              <a:grpSpLocks/>
            </p:cNvGrpSpPr>
            <p:nvPr/>
          </p:nvGrpSpPr>
          <p:grpSpPr bwMode="auto">
            <a:xfrm>
              <a:off x="1355" y="2674"/>
              <a:ext cx="671" cy="274"/>
              <a:chOff x="1310" y="2719"/>
              <a:chExt cx="671" cy="274"/>
            </a:xfrm>
          </p:grpSpPr>
          <p:sp>
            <p:nvSpPr>
              <p:cNvPr id="1648720" name="Oval 80"/>
              <p:cNvSpPr>
                <a:spLocks noChangeArrowheads="1"/>
              </p:cNvSpPr>
              <p:nvPr/>
            </p:nvSpPr>
            <p:spPr bwMode="auto">
              <a:xfrm>
                <a:off x="1360" y="2719"/>
                <a:ext cx="571" cy="274"/>
              </a:xfrm>
              <a:prstGeom prst="ellipse">
                <a:avLst/>
              </a:prstGeom>
              <a:solidFill>
                <a:srgbClr val="CC0000"/>
              </a:solidFill>
              <a:ln w="9525">
                <a:noFill/>
                <a:round/>
                <a:headEnd/>
                <a:tailEnd/>
              </a:ln>
              <a:effectLst/>
            </p:spPr>
            <p:txBody>
              <a:bodyPr wrap="none" anchor="ctr"/>
              <a:lstStyle/>
              <a:p>
                <a:endParaRPr lang="zh-CN" altLang="en-US"/>
              </a:p>
            </p:txBody>
          </p:sp>
          <p:sp>
            <p:nvSpPr>
              <p:cNvPr id="1648650" name="Text Box 84"/>
              <p:cNvSpPr txBox="1">
                <a:spLocks noChangeArrowheads="1"/>
              </p:cNvSpPr>
              <p:nvPr/>
            </p:nvSpPr>
            <p:spPr bwMode="auto">
              <a:xfrm>
                <a:off x="1310" y="2769"/>
                <a:ext cx="671" cy="173"/>
              </a:xfrm>
              <a:prstGeom prst="rect">
                <a:avLst/>
              </a:prstGeom>
              <a:noFill/>
              <a:ln>
                <a:noFill/>
              </a:ln>
              <a:extLst>
                <a:ext uri="{909E8E84-426E-40dd-AFC4-6F175D3DCCD1}"/>
                <a:ext uri="{91240B29-F687-4f45-9708-019B960494DF}"/>
              </a:extLst>
            </p:spPr>
            <p:txBody>
              <a:bodyPr>
                <a:spAutoFit/>
              </a:bodyPr>
              <a:lstStyle/>
              <a:p>
                <a:pPr algn="ctr"/>
                <a:r>
                  <a:rPr lang="zh-CN" altLang="en-US" sz="1200">
                    <a:solidFill>
                      <a:schemeClr val="bg1"/>
                    </a:solidFill>
                  </a:rPr>
                  <a:t>模型</a:t>
                </a:r>
              </a:p>
            </p:txBody>
          </p:sp>
        </p:grpSp>
        <p:grpSp>
          <p:nvGrpSpPr>
            <p:cNvPr id="1648676" name="Group 82"/>
            <p:cNvGrpSpPr>
              <a:grpSpLocks/>
            </p:cNvGrpSpPr>
            <p:nvPr/>
          </p:nvGrpSpPr>
          <p:grpSpPr bwMode="auto">
            <a:xfrm>
              <a:off x="1086" y="2918"/>
              <a:ext cx="671" cy="274"/>
              <a:chOff x="1310" y="2719"/>
              <a:chExt cx="671" cy="274"/>
            </a:xfrm>
          </p:grpSpPr>
          <p:sp>
            <p:nvSpPr>
              <p:cNvPr id="1648723" name="Oval 83"/>
              <p:cNvSpPr>
                <a:spLocks noChangeArrowheads="1"/>
              </p:cNvSpPr>
              <p:nvPr/>
            </p:nvSpPr>
            <p:spPr bwMode="auto">
              <a:xfrm>
                <a:off x="1360" y="2719"/>
                <a:ext cx="571" cy="274"/>
              </a:xfrm>
              <a:prstGeom prst="ellipse">
                <a:avLst/>
              </a:prstGeom>
              <a:solidFill>
                <a:srgbClr val="CC0000"/>
              </a:solidFill>
              <a:ln w="9525">
                <a:noFill/>
                <a:round/>
                <a:headEnd/>
                <a:tailEnd/>
              </a:ln>
              <a:effectLst/>
            </p:spPr>
            <p:txBody>
              <a:bodyPr wrap="none" anchor="ctr"/>
              <a:lstStyle/>
              <a:p>
                <a:endParaRPr lang="zh-CN" altLang="en-US"/>
              </a:p>
            </p:txBody>
          </p:sp>
          <p:sp>
            <p:nvSpPr>
              <p:cNvPr id="1648651" name="Text Box 84"/>
              <p:cNvSpPr txBox="1">
                <a:spLocks noChangeArrowheads="1"/>
              </p:cNvSpPr>
              <p:nvPr/>
            </p:nvSpPr>
            <p:spPr bwMode="auto">
              <a:xfrm>
                <a:off x="1310" y="2769"/>
                <a:ext cx="671" cy="173"/>
              </a:xfrm>
              <a:prstGeom prst="rect">
                <a:avLst/>
              </a:prstGeom>
              <a:noFill/>
              <a:ln>
                <a:noFill/>
              </a:ln>
              <a:extLst>
                <a:ext uri="{909E8E84-426E-40dd-AFC4-6F175D3DCCD1}"/>
                <a:ext uri="{91240B29-F687-4f45-9708-019B960494DF}"/>
              </a:extLst>
            </p:spPr>
            <p:txBody>
              <a:bodyPr>
                <a:spAutoFit/>
              </a:bodyPr>
              <a:lstStyle/>
              <a:p>
                <a:pPr algn="ctr"/>
                <a:r>
                  <a:rPr lang="zh-CN" altLang="en-US" sz="1200">
                    <a:solidFill>
                      <a:schemeClr val="bg1"/>
                    </a:solidFill>
                  </a:rPr>
                  <a:t>语言</a:t>
                </a:r>
              </a:p>
            </p:txBody>
          </p:sp>
        </p:grpSp>
        <p:grpSp>
          <p:nvGrpSpPr>
            <p:cNvPr id="1648677" name="Group 85"/>
            <p:cNvGrpSpPr>
              <a:grpSpLocks/>
            </p:cNvGrpSpPr>
            <p:nvPr/>
          </p:nvGrpSpPr>
          <p:grpSpPr bwMode="auto">
            <a:xfrm>
              <a:off x="1653" y="2910"/>
              <a:ext cx="671" cy="274"/>
              <a:chOff x="1473" y="2901"/>
              <a:chExt cx="671" cy="274"/>
            </a:xfrm>
          </p:grpSpPr>
          <p:sp>
            <p:nvSpPr>
              <p:cNvPr id="1648726" name="Oval 86"/>
              <p:cNvSpPr>
                <a:spLocks noChangeArrowheads="1"/>
              </p:cNvSpPr>
              <p:nvPr/>
            </p:nvSpPr>
            <p:spPr bwMode="auto">
              <a:xfrm>
                <a:off x="1523" y="2901"/>
                <a:ext cx="571" cy="274"/>
              </a:xfrm>
              <a:prstGeom prst="ellipse">
                <a:avLst/>
              </a:prstGeom>
              <a:solidFill>
                <a:srgbClr val="CC0000"/>
              </a:solidFill>
              <a:ln w="9525">
                <a:noFill/>
                <a:round/>
                <a:headEnd/>
                <a:tailEnd/>
              </a:ln>
              <a:effectLst/>
            </p:spPr>
            <p:txBody>
              <a:bodyPr wrap="none" anchor="ctr"/>
              <a:lstStyle/>
              <a:p>
                <a:endParaRPr lang="zh-CN" altLang="en-US"/>
              </a:p>
            </p:txBody>
          </p:sp>
          <p:sp>
            <p:nvSpPr>
              <p:cNvPr id="1648653" name="Text Box 84"/>
              <p:cNvSpPr txBox="1">
                <a:spLocks noChangeArrowheads="1"/>
              </p:cNvSpPr>
              <p:nvPr/>
            </p:nvSpPr>
            <p:spPr bwMode="auto">
              <a:xfrm>
                <a:off x="1473" y="2951"/>
                <a:ext cx="671" cy="173"/>
              </a:xfrm>
              <a:prstGeom prst="rect">
                <a:avLst/>
              </a:prstGeom>
              <a:noFill/>
              <a:ln>
                <a:noFill/>
              </a:ln>
              <a:extLst>
                <a:ext uri="{909E8E84-426E-40dd-AFC4-6F175D3DCCD1}"/>
                <a:ext uri="{91240B29-F687-4f45-9708-019B960494DF}"/>
              </a:extLst>
            </p:spPr>
            <p:txBody>
              <a:bodyPr>
                <a:spAutoFit/>
              </a:bodyPr>
              <a:lstStyle/>
              <a:p>
                <a:pPr algn="ctr"/>
                <a:r>
                  <a:rPr lang="zh-CN" altLang="en-US" sz="1200">
                    <a:solidFill>
                      <a:schemeClr val="bg1"/>
                    </a:solidFill>
                  </a:rPr>
                  <a:t>协议</a:t>
                </a:r>
              </a:p>
            </p:txBody>
          </p:sp>
        </p:grpSp>
      </p:grpSp>
      <p:grpSp>
        <p:nvGrpSpPr>
          <p:cNvPr id="1648678" name="Group 88"/>
          <p:cNvGrpSpPr>
            <a:grpSpLocks/>
          </p:cNvGrpSpPr>
          <p:nvPr/>
        </p:nvGrpSpPr>
        <p:grpSpPr bwMode="auto">
          <a:xfrm>
            <a:off x="5688013" y="4243388"/>
            <a:ext cx="1065212" cy="434975"/>
            <a:chOff x="1310" y="2719"/>
            <a:chExt cx="671" cy="274"/>
          </a:xfrm>
        </p:grpSpPr>
        <p:sp>
          <p:nvSpPr>
            <p:cNvPr id="1648729" name="Oval 89"/>
            <p:cNvSpPr>
              <a:spLocks noChangeArrowheads="1"/>
            </p:cNvSpPr>
            <p:nvPr/>
          </p:nvSpPr>
          <p:spPr bwMode="auto">
            <a:xfrm>
              <a:off x="1360" y="2719"/>
              <a:ext cx="571" cy="274"/>
            </a:xfrm>
            <a:prstGeom prst="ellipse">
              <a:avLst/>
            </a:prstGeom>
            <a:solidFill>
              <a:schemeClr val="accent2"/>
            </a:solidFill>
            <a:ln w="9525">
              <a:noFill/>
              <a:round/>
              <a:headEnd/>
              <a:tailEnd/>
            </a:ln>
            <a:effectLst/>
          </p:spPr>
          <p:txBody>
            <a:bodyPr wrap="none" anchor="ctr"/>
            <a:lstStyle/>
            <a:p>
              <a:endParaRPr lang="zh-CN" altLang="en-US"/>
            </a:p>
          </p:txBody>
        </p:sp>
        <p:sp>
          <p:nvSpPr>
            <p:cNvPr id="1648654" name="Text Box 84"/>
            <p:cNvSpPr txBox="1">
              <a:spLocks noChangeArrowheads="1"/>
            </p:cNvSpPr>
            <p:nvPr/>
          </p:nvSpPr>
          <p:spPr bwMode="auto">
            <a:xfrm>
              <a:off x="1310" y="2769"/>
              <a:ext cx="671" cy="173"/>
            </a:xfrm>
            <a:prstGeom prst="rect">
              <a:avLst/>
            </a:prstGeom>
            <a:noFill/>
            <a:ln>
              <a:noFill/>
            </a:ln>
            <a:extLst>
              <a:ext uri="{909E8E84-426E-40dd-AFC4-6F175D3DCCD1}"/>
              <a:ext uri="{91240B29-F687-4f45-9708-019B960494DF}"/>
            </a:extLst>
          </p:spPr>
          <p:txBody>
            <a:bodyPr>
              <a:spAutoFit/>
            </a:bodyPr>
            <a:lstStyle/>
            <a:p>
              <a:pPr algn="ctr"/>
              <a:r>
                <a:rPr lang="zh-CN" altLang="en-US" sz="1200" dirty="0">
                  <a:solidFill>
                    <a:srgbClr val="00FF00"/>
                  </a:solidFill>
                </a:rPr>
                <a:t>系统</a:t>
              </a:r>
            </a:p>
          </p:txBody>
        </p:sp>
      </p:grpSp>
      <p:grpSp>
        <p:nvGrpSpPr>
          <p:cNvPr id="1648679" name="Group 91"/>
          <p:cNvGrpSpPr>
            <a:grpSpLocks/>
          </p:cNvGrpSpPr>
          <p:nvPr/>
        </p:nvGrpSpPr>
        <p:grpSpPr bwMode="auto">
          <a:xfrm>
            <a:off x="5260975" y="4630738"/>
            <a:ext cx="1065213" cy="434975"/>
            <a:chOff x="1310" y="2719"/>
            <a:chExt cx="671" cy="274"/>
          </a:xfrm>
        </p:grpSpPr>
        <p:sp>
          <p:nvSpPr>
            <p:cNvPr id="1648732" name="Oval 92"/>
            <p:cNvSpPr>
              <a:spLocks noChangeArrowheads="1"/>
            </p:cNvSpPr>
            <p:nvPr/>
          </p:nvSpPr>
          <p:spPr bwMode="auto">
            <a:xfrm>
              <a:off x="1360" y="2719"/>
              <a:ext cx="571" cy="274"/>
            </a:xfrm>
            <a:prstGeom prst="ellipse">
              <a:avLst/>
            </a:prstGeom>
            <a:solidFill>
              <a:schemeClr val="accent2"/>
            </a:solidFill>
            <a:ln w="9525">
              <a:noFill/>
              <a:round/>
              <a:headEnd/>
              <a:tailEnd/>
            </a:ln>
            <a:effectLst/>
          </p:spPr>
          <p:txBody>
            <a:bodyPr wrap="none" anchor="ctr"/>
            <a:lstStyle/>
            <a:p>
              <a:endParaRPr lang="zh-CN" altLang="en-US"/>
            </a:p>
          </p:txBody>
        </p:sp>
        <p:sp>
          <p:nvSpPr>
            <p:cNvPr id="1648655" name="Text Box 84"/>
            <p:cNvSpPr txBox="1">
              <a:spLocks noChangeArrowheads="1"/>
            </p:cNvSpPr>
            <p:nvPr/>
          </p:nvSpPr>
          <p:spPr bwMode="auto">
            <a:xfrm>
              <a:off x="1310" y="2769"/>
              <a:ext cx="671" cy="173"/>
            </a:xfrm>
            <a:prstGeom prst="rect">
              <a:avLst/>
            </a:prstGeom>
            <a:noFill/>
            <a:ln>
              <a:noFill/>
            </a:ln>
            <a:extLst>
              <a:ext uri="{909E8E84-426E-40dd-AFC4-6F175D3DCCD1}"/>
              <a:ext uri="{91240B29-F687-4f45-9708-019B960494DF}"/>
            </a:extLst>
          </p:spPr>
          <p:txBody>
            <a:bodyPr>
              <a:spAutoFit/>
            </a:bodyPr>
            <a:lstStyle/>
            <a:p>
              <a:pPr algn="ctr"/>
              <a:r>
                <a:rPr lang="zh-CN" altLang="en-US" sz="1200" dirty="0">
                  <a:solidFill>
                    <a:srgbClr val="00FF00"/>
                  </a:solidFill>
                </a:rPr>
                <a:t>编译</a:t>
              </a:r>
              <a:r>
                <a:rPr lang="zh-CN" altLang="en-US" sz="1200" dirty="0">
                  <a:solidFill>
                    <a:schemeClr val="bg1"/>
                  </a:solidFill>
                </a:rPr>
                <a:t>器</a:t>
              </a:r>
            </a:p>
          </p:txBody>
        </p:sp>
      </p:grpSp>
      <p:grpSp>
        <p:nvGrpSpPr>
          <p:cNvPr id="1648680" name="Group 94"/>
          <p:cNvGrpSpPr>
            <a:grpSpLocks/>
          </p:cNvGrpSpPr>
          <p:nvPr/>
        </p:nvGrpSpPr>
        <p:grpSpPr bwMode="auto">
          <a:xfrm>
            <a:off x="6161088" y="4600575"/>
            <a:ext cx="1065212" cy="457200"/>
            <a:chOff x="3881" y="2934"/>
            <a:chExt cx="671" cy="288"/>
          </a:xfrm>
        </p:grpSpPr>
        <p:sp>
          <p:nvSpPr>
            <p:cNvPr id="1648735" name="Oval 95"/>
            <p:cNvSpPr>
              <a:spLocks noChangeArrowheads="1"/>
            </p:cNvSpPr>
            <p:nvPr/>
          </p:nvSpPr>
          <p:spPr bwMode="auto">
            <a:xfrm>
              <a:off x="3931" y="2941"/>
              <a:ext cx="571" cy="274"/>
            </a:xfrm>
            <a:prstGeom prst="ellipse">
              <a:avLst/>
            </a:prstGeom>
            <a:solidFill>
              <a:schemeClr val="accent2"/>
            </a:solidFill>
            <a:ln w="9525">
              <a:noFill/>
              <a:round/>
              <a:headEnd/>
              <a:tailEnd/>
            </a:ln>
            <a:effectLst/>
          </p:spPr>
          <p:txBody>
            <a:bodyPr wrap="none" anchor="ctr"/>
            <a:lstStyle/>
            <a:p>
              <a:endParaRPr lang="zh-CN" altLang="en-US"/>
            </a:p>
          </p:txBody>
        </p:sp>
        <p:sp>
          <p:nvSpPr>
            <p:cNvPr id="16" name="Text Box 84"/>
            <p:cNvSpPr txBox="1">
              <a:spLocks noChangeArrowheads="1"/>
            </p:cNvSpPr>
            <p:nvPr/>
          </p:nvSpPr>
          <p:spPr bwMode="auto">
            <a:xfrm>
              <a:off x="3881" y="2934"/>
              <a:ext cx="671" cy="288"/>
            </a:xfrm>
            <a:prstGeom prst="rect">
              <a:avLst/>
            </a:prstGeom>
            <a:noFill/>
            <a:ln>
              <a:noFill/>
            </a:ln>
            <a:extLst>
              <a:ext uri="{909E8E84-426E-40dd-AFC4-6F175D3DCCD1}"/>
              <a:ext uri="{91240B29-F687-4f45-9708-019B960494DF}"/>
            </a:extLst>
          </p:spPr>
          <p:txBody>
            <a:bodyPr>
              <a:spAutoFit/>
            </a:bodyPr>
            <a:lstStyle/>
            <a:p>
              <a:pPr algn="ctr"/>
              <a:r>
                <a:rPr lang="zh-CN" altLang="en-US" sz="1200" dirty="0">
                  <a:solidFill>
                    <a:srgbClr val="00FF00"/>
                  </a:solidFill>
                </a:rPr>
                <a:t>编</a:t>
              </a:r>
              <a:r>
                <a:rPr lang="zh-CN" altLang="en-US" sz="1200" dirty="0">
                  <a:solidFill>
                    <a:schemeClr val="bg1"/>
                  </a:solidFill>
                </a:rPr>
                <a:t>解</a:t>
              </a:r>
            </a:p>
            <a:p>
              <a:pPr algn="ctr"/>
              <a:r>
                <a:rPr lang="zh-CN" altLang="en-US" sz="1200" dirty="0">
                  <a:solidFill>
                    <a:srgbClr val="00FF00"/>
                  </a:solidFill>
                </a:rPr>
                <a:t>码</a:t>
              </a:r>
              <a:r>
                <a:rPr lang="zh-CN" altLang="en-US" sz="1200" dirty="0">
                  <a:solidFill>
                    <a:schemeClr val="bg1"/>
                  </a:solidFill>
                </a:rPr>
                <a:t>器</a:t>
              </a:r>
            </a:p>
          </p:txBody>
        </p:sp>
      </p:grpSp>
      <p:sp>
        <p:nvSpPr>
          <p:cNvPr id="1648737" name="Freeform 97"/>
          <p:cNvSpPr>
            <a:spLocks/>
          </p:cNvSpPr>
          <p:nvPr/>
        </p:nvSpPr>
        <p:spPr bwMode="auto">
          <a:xfrm>
            <a:off x="1241425" y="4441825"/>
            <a:ext cx="992188" cy="1162050"/>
          </a:xfrm>
          <a:custGeom>
            <a:avLst/>
            <a:gdLst/>
            <a:ahLst/>
            <a:cxnLst>
              <a:cxn ang="0">
                <a:pos x="0" y="732"/>
              </a:cxn>
              <a:cxn ang="0">
                <a:pos x="189" y="386"/>
              </a:cxn>
              <a:cxn ang="0">
                <a:pos x="403" y="0"/>
              </a:cxn>
              <a:cxn ang="0">
                <a:pos x="625" y="0"/>
              </a:cxn>
            </a:cxnLst>
            <a:rect l="0" t="0" r="r" b="b"/>
            <a:pathLst>
              <a:path w="625" h="732">
                <a:moveTo>
                  <a:pt x="0" y="732"/>
                </a:moveTo>
                <a:lnTo>
                  <a:pt x="189" y="386"/>
                </a:lnTo>
                <a:lnTo>
                  <a:pt x="403" y="0"/>
                </a:lnTo>
                <a:lnTo>
                  <a:pt x="625" y="0"/>
                </a:lnTo>
              </a:path>
            </a:pathLst>
          </a:custGeom>
          <a:noFill/>
          <a:ln w="9525">
            <a:solidFill>
              <a:schemeClr val="tx1"/>
            </a:solidFill>
            <a:round/>
            <a:headEnd/>
            <a:tailEnd/>
          </a:ln>
          <a:effectLst/>
        </p:spPr>
        <p:txBody>
          <a:bodyPr/>
          <a:lstStyle/>
          <a:p>
            <a:endParaRPr lang="zh-CN" altLang="en-US"/>
          </a:p>
        </p:txBody>
      </p:sp>
      <p:sp>
        <p:nvSpPr>
          <p:cNvPr id="1648738" name="Line 98"/>
          <p:cNvSpPr>
            <a:spLocks noChangeShapeType="1"/>
          </p:cNvSpPr>
          <p:nvPr/>
        </p:nvSpPr>
        <p:spPr bwMode="auto">
          <a:xfrm flipV="1">
            <a:off x="1722438" y="5029200"/>
            <a:ext cx="301625" cy="587375"/>
          </a:xfrm>
          <a:prstGeom prst="line">
            <a:avLst/>
          </a:prstGeom>
          <a:noFill/>
          <a:ln w="9525">
            <a:solidFill>
              <a:schemeClr val="tx1"/>
            </a:solidFill>
            <a:round/>
            <a:headEnd/>
            <a:tailEnd/>
          </a:ln>
          <a:effectLst/>
        </p:spPr>
        <p:txBody>
          <a:bodyPr/>
          <a:lstStyle/>
          <a:p>
            <a:endParaRPr lang="zh-CN" altLang="en-US"/>
          </a:p>
        </p:txBody>
      </p:sp>
      <p:sp>
        <p:nvSpPr>
          <p:cNvPr id="1648739" name="Line 99"/>
          <p:cNvSpPr>
            <a:spLocks noChangeShapeType="1"/>
          </p:cNvSpPr>
          <p:nvPr/>
        </p:nvSpPr>
        <p:spPr bwMode="auto">
          <a:xfrm flipV="1">
            <a:off x="2468563" y="4976813"/>
            <a:ext cx="366712" cy="704850"/>
          </a:xfrm>
          <a:prstGeom prst="line">
            <a:avLst/>
          </a:prstGeom>
          <a:noFill/>
          <a:ln w="9525">
            <a:solidFill>
              <a:schemeClr val="tx1"/>
            </a:solidFill>
            <a:round/>
            <a:headEnd/>
            <a:tailEnd/>
          </a:ln>
          <a:effectLst/>
        </p:spPr>
        <p:txBody>
          <a:bodyPr/>
          <a:lstStyle/>
          <a:p>
            <a:endParaRPr lang="zh-CN" altLang="en-US"/>
          </a:p>
        </p:txBody>
      </p:sp>
      <p:sp>
        <p:nvSpPr>
          <p:cNvPr id="1648740" name="Text Box 100"/>
          <p:cNvSpPr txBox="1">
            <a:spLocks noChangeArrowheads="1"/>
          </p:cNvSpPr>
          <p:nvPr/>
        </p:nvSpPr>
        <p:spPr bwMode="auto">
          <a:xfrm rot="-3688771">
            <a:off x="762794" y="5101432"/>
            <a:ext cx="954087" cy="304800"/>
          </a:xfrm>
          <a:prstGeom prst="rect">
            <a:avLst/>
          </a:prstGeom>
          <a:noFill/>
          <a:ln w="9525">
            <a:noFill/>
            <a:miter lim="800000"/>
            <a:headEnd/>
            <a:tailEnd/>
          </a:ln>
          <a:effectLst/>
        </p:spPr>
        <p:txBody>
          <a:bodyPr wrap="none">
            <a:spAutoFit/>
          </a:bodyPr>
          <a:lstStyle/>
          <a:p>
            <a:r>
              <a:rPr lang="zh-CN" altLang="en-US" sz="1400"/>
              <a:t>业务</a:t>
            </a:r>
            <a:r>
              <a:rPr lang="en-US" altLang="zh-CN" sz="1400"/>
              <a:t>-</a:t>
            </a:r>
            <a:r>
              <a:rPr lang="zh-CN" altLang="en-US" sz="1400"/>
              <a:t>计算</a:t>
            </a:r>
          </a:p>
        </p:txBody>
      </p:sp>
      <p:sp>
        <p:nvSpPr>
          <p:cNvPr id="1648741" name="Text Box 101"/>
          <p:cNvSpPr txBox="1">
            <a:spLocks noChangeArrowheads="1"/>
          </p:cNvSpPr>
          <p:nvPr/>
        </p:nvSpPr>
        <p:spPr bwMode="auto">
          <a:xfrm rot="-3688771">
            <a:off x="1131094" y="5304632"/>
            <a:ext cx="954087" cy="304800"/>
          </a:xfrm>
          <a:prstGeom prst="rect">
            <a:avLst/>
          </a:prstGeom>
          <a:noFill/>
          <a:ln w="9525">
            <a:noFill/>
            <a:miter lim="800000"/>
            <a:headEnd/>
            <a:tailEnd/>
          </a:ln>
          <a:effectLst/>
        </p:spPr>
        <p:txBody>
          <a:bodyPr wrap="none">
            <a:spAutoFit/>
          </a:bodyPr>
          <a:lstStyle/>
          <a:p>
            <a:r>
              <a:rPr lang="zh-CN" altLang="en-US" sz="1400"/>
              <a:t>人</a:t>
            </a:r>
            <a:r>
              <a:rPr lang="en-US" altLang="zh-CN" sz="1400"/>
              <a:t>-</a:t>
            </a:r>
            <a:r>
              <a:rPr lang="zh-CN" altLang="en-US" sz="1400"/>
              <a:t>计算机</a:t>
            </a:r>
          </a:p>
        </p:txBody>
      </p:sp>
      <p:sp>
        <p:nvSpPr>
          <p:cNvPr id="1648742" name="Text Box 102"/>
          <p:cNvSpPr txBox="1">
            <a:spLocks noChangeArrowheads="1"/>
          </p:cNvSpPr>
          <p:nvPr/>
        </p:nvSpPr>
        <p:spPr bwMode="auto">
          <a:xfrm rot="-3687666">
            <a:off x="1689100" y="5508626"/>
            <a:ext cx="1190625" cy="304800"/>
          </a:xfrm>
          <a:prstGeom prst="rect">
            <a:avLst/>
          </a:prstGeom>
          <a:noFill/>
          <a:ln w="9525">
            <a:noFill/>
            <a:miter lim="800000"/>
            <a:headEnd/>
            <a:tailEnd/>
          </a:ln>
          <a:effectLst/>
        </p:spPr>
        <p:txBody>
          <a:bodyPr wrap="none">
            <a:spAutoFit/>
          </a:bodyPr>
          <a:lstStyle/>
          <a:p>
            <a:r>
              <a:rPr lang="zh-CN" altLang="en-US" sz="1400"/>
              <a:t>机</a:t>
            </a:r>
            <a:r>
              <a:rPr lang="en-US" altLang="zh-CN" sz="1400"/>
              <a:t>-</a:t>
            </a:r>
            <a:r>
              <a:rPr lang="zh-CN" altLang="en-US" sz="1400"/>
              <a:t>机，物</a:t>
            </a:r>
            <a:r>
              <a:rPr lang="en-US" altLang="zh-CN" sz="1400"/>
              <a:t>-</a:t>
            </a:r>
            <a:r>
              <a:rPr lang="zh-CN" altLang="en-US" sz="1400"/>
              <a:t>物</a:t>
            </a:r>
          </a:p>
        </p:txBody>
      </p:sp>
      <p:sp>
        <p:nvSpPr>
          <p:cNvPr id="1648743" name="Text Box 16"/>
          <p:cNvSpPr txBox="1">
            <a:spLocks noChangeArrowheads="1"/>
          </p:cNvSpPr>
          <p:nvPr/>
        </p:nvSpPr>
        <p:spPr bwMode="auto">
          <a:xfrm>
            <a:off x="163513" y="0"/>
            <a:ext cx="4149725" cy="822325"/>
          </a:xfrm>
          <a:prstGeom prst="rect">
            <a:avLst/>
          </a:prstGeom>
          <a:noFill/>
          <a:ln w="9525">
            <a:noFill/>
            <a:miter lim="800000"/>
            <a:headEnd/>
            <a:tailEnd/>
          </a:ln>
        </p:spPr>
        <p:txBody>
          <a:bodyPr wrap="none">
            <a:spAutoFit/>
          </a:bodyPr>
          <a:lstStyle/>
          <a:p>
            <a:pPr>
              <a:lnSpc>
                <a:spcPct val="120000"/>
              </a:lnSpc>
            </a:pPr>
            <a:r>
              <a:rPr lang="zh-CN" altLang="en-US" sz="2000">
                <a:solidFill>
                  <a:schemeClr val="bg1"/>
                </a:solidFill>
                <a:ea typeface="华文中宋" pitchFamily="2" charset="-122"/>
              </a:rPr>
              <a:t>大学计算思维教育空间</a:t>
            </a:r>
            <a:r>
              <a:rPr lang="en-US" altLang="zh-CN" sz="2000">
                <a:solidFill>
                  <a:schemeClr val="bg1"/>
                </a:solidFill>
                <a:ea typeface="华文中宋" pitchFamily="2" charset="-122"/>
              </a:rPr>
              <a:t>—</a:t>
            </a:r>
            <a:r>
              <a:rPr lang="zh-CN" altLang="en-US" sz="2000">
                <a:solidFill>
                  <a:schemeClr val="bg1"/>
                </a:solidFill>
                <a:ea typeface="华文中宋" pitchFamily="2" charset="-122"/>
              </a:rPr>
              <a:t>计算之树</a:t>
            </a:r>
            <a:r>
              <a:rPr lang="en-US" altLang="zh-CN" sz="2000">
                <a:solidFill>
                  <a:schemeClr val="bg1"/>
                </a:solidFill>
                <a:ea typeface="华文中宋" pitchFamily="2" charset="-122"/>
              </a:rPr>
              <a:t>?</a:t>
            </a:r>
          </a:p>
          <a:p>
            <a:pPr>
              <a:lnSpc>
                <a:spcPct val="120000"/>
              </a:lnSpc>
            </a:pPr>
            <a:r>
              <a:rPr lang="en-US" altLang="zh-CN" sz="2000">
                <a:solidFill>
                  <a:schemeClr val="bg1"/>
                </a:solidFill>
                <a:ea typeface="华文中宋" pitchFamily="2" charset="-122"/>
              </a:rPr>
              <a:t>(4) </a:t>
            </a:r>
            <a:r>
              <a:rPr lang="zh-CN" altLang="en-US" sz="2000">
                <a:solidFill>
                  <a:schemeClr val="bg1"/>
                </a:solidFill>
                <a:ea typeface="华文中宋" pitchFamily="2" charset="-122"/>
              </a:rPr>
              <a:t>计算与社会</a:t>
            </a:r>
            <a:r>
              <a:rPr lang="en-US" altLang="zh-CN" sz="2000">
                <a:solidFill>
                  <a:schemeClr val="bg1"/>
                </a:solidFill>
                <a:ea typeface="华文中宋" pitchFamily="2" charset="-122"/>
              </a:rPr>
              <a:t>/</a:t>
            </a:r>
            <a:r>
              <a:rPr lang="zh-CN" altLang="en-US" sz="2000">
                <a:solidFill>
                  <a:schemeClr val="bg1"/>
                </a:solidFill>
                <a:ea typeface="华文中宋" pitchFamily="2" charset="-122"/>
              </a:rPr>
              <a:t>自然如何融合的</a:t>
            </a:r>
            <a:r>
              <a:rPr lang="en-US" altLang="zh-CN" sz="2000">
                <a:solidFill>
                  <a:schemeClr val="bg1"/>
                </a:solidFill>
                <a:ea typeface="华文中宋" pitchFamily="2" charset="-122"/>
              </a:rPr>
              <a:t>?</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9666" name="Picture 2" descr="TreePicture"/>
          <p:cNvPicPr>
            <a:picLocks noChangeAspect="1" noChangeArrowheads="1"/>
          </p:cNvPicPr>
          <p:nvPr/>
        </p:nvPicPr>
        <p:blipFill>
          <a:blip r:embed="rId2"/>
          <a:srcRect/>
          <a:stretch>
            <a:fillRect/>
          </a:stretch>
        </p:blipFill>
        <p:spPr bwMode="auto">
          <a:xfrm>
            <a:off x="290513" y="893763"/>
            <a:ext cx="8666162" cy="5837237"/>
          </a:xfrm>
          <a:prstGeom prst="rect">
            <a:avLst/>
          </a:prstGeom>
          <a:noFill/>
        </p:spPr>
      </p:pic>
      <p:pic>
        <p:nvPicPr>
          <p:cNvPr id="1649667" name="Picture 3" descr="20121226双线式树"/>
          <p:cNvPicPr>
            <a:picLocks noChangeAspect="1" noChangeArrowheads="1"/>
          </p:cNvPicPr>
          <p:nvPr/>
        </p:nvPicPr>
        <p:blipFill>
          <a:blip r:embed="rId3"/>
          <a:srcRect/>
          <a:stretch>
            <a:fillRect/>
          </a:stretch>
        </p:blipFill>
        <p:spPr bwMode="auto">
          <a:xfrm>
            <a:off x="425450" y="1844675"/>
            <a:ext cx="8293100" cy="4279900"/>
          </a:xfrm>
          <a:prstGeom prst="rect">
            <a:avLst/>
          </a:prstGeom>
          <a:noFill/>
        </p:spPr>
      </p:pic>
      <p:grpSp>
        <p:nvGrpSpPr>
          <p:cNvPr id="29" name="Group 4"/>
          <p:cNvGrpSpPr>
            <a:grpSpLocks/>
          </p:cNvGrpSpPr>
          <p:nvPr/>
        </p:nvGrpSpPr>
        <p:grpSpPr bwMode="auto">
          <a:xfrm>
            <a:off x="5267325" y="5907088"/>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递归</a:t>
              </a:r>
            </a:p>
          </p:txBody>
        </p:sp>
      </p:grpSp>
      <p:grpSp>
        <p:nvGrpSpPr>
          <p:cNvPr id="30" name="Group 8"/>
          <p:cNvGrpSpPr>
            <a:grpSpLocks/>
          </p:cNvGrpSpPr>
          <p:nvPr/>
        </p:nvGrpSpPr>
        <p:grpSpPr bwMode="auto">
          <a:xfrm>
            <a:off x="4160838" y="5907088"/>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程序</a:t>
              </a:r>
            </a:p>
          </p:txBody>
        </p:sp>
      </p:grpSp>
      <p:grpSp>
        <p:nvGrpSpPr>
          <p:cNvPr id="31" name="Group 12"/>
          <p:cNvGrpSpPr>
            <a:grpSpLocks/>
          </p:cNvGrpSpPr>
          <p:nvPr/>
        </p:nvGrpSpPr>
        <p:grpSpPr bwMode="auto">
          <a:xfrm>
            <a:off x="3073400" y="5907088"/>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1"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0</a:t>
              </a:r>
              <a:r>
                <a:rPr kumimoji="0" lang="zh-CN" altLang="en-US" sz="1800" b="0">
                  <a:solidFill>
                    <a:srgbClr val="FFFFFF"/>
                  </a:solidFill>
                  <a:effectLst>
                    <a:outerShdw blurRad="38100" dist="38100" dir="2700000" algn="tl">
                      <a:srgbClr val="C0C0C0"/>
                    </a:outerShdw>
                  </a:effectLst>
                  <a:latin typeface="宋体" charset="-122"/>
                  <a:ea typeface="华文中宋" pitchFamily="2" charset="-122"/>
                </a:rPr>
                <a:t>和</a:t>
              </a: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1</a:t>
              </a:r>
            </a:p>
          </p:txBody>
        </p:sp>
      </p:grpSp>
      <p:sp>
        <p:nvSpPr>
          <p:cNvPr id="1649680" name="Line 16"/>
          <p:cNvSpPr>
            <a:spLocks noChangeShapeType="1"/>
          </p:cNvSpPr>
          <p:nvPr/>
        </p:nvSpPr>
        <p:spPr bwMode="auto">
          <a:xfrm>
            <a:off x="558800" y="5334000"/>
            <a:ext cx="7981950" cy="0"/>
          </a:xfrm>
          <a:prstGeom prst="line">
            <a:avLst/>
          </a:prstGeom>
          <a:noFill/>
          <a:ln w="38100">
            <a:solidFill>
              <a:srgbClr val="FF0000"/>
            </a:solidFill>
            <a:round/>
            <a:headEnd/>
            <a:tailEnd/>
          </a:ln>
          <a:effectLst/>
        </p:spPr>
        <p:txBody>
          <a:bodyPr/>
          <a:lstStyle/>
          <a:p>
            <a:endParaRPr lang="zh-CN" altLang="en-US"/>
          </a:p>
        </p:txBody>
      </p:sp>
      <p:sp>
        <p:nvSpPr>
          <p:cNvPr id="1649681" name="AutoShape 17"/>
          <p:cNvSpPr>
            <a:spLocks noChangeArrowheads="1"/>
          </p:cNvSpPr>
          <p:nvPr/>
        </p:nvSpPr>
        <p:spPr bwMode="auto">
          <a:xfrm>
            <a:off x="2635250" y="3341688"/>
            <a:ext cx="4002088" cy="3998912"/>
          </a:xfrm>
          <a:custGeom>
            <a:avLst/>
            <a:gdLst>
              <a:gd name="G0" fmla="+- 10296 0 0"/>
              <a:gd name="G1" fmla="+- -11716608 0 0"/>
              <a:gd name="G2" fmla="+- 0 0 -11716608"/>
              <a:gd name="T0" fmla="*/ 0 256 1"/>
              <a:gd name="T1" fmla="*/ 180 256 1"/>
              <a:gd name="G3" fmla="+- -11716608 T0 T1"/>
              <a:gd name="T2" fmla="*/ 0 256 1"/>
              <a:gd name="T3" fmla="*/ 90 256 1"/>
              <a:gd name="G4" fmla="+- -11716608 T2 T3"/>
              <a:gd name="G5" fmla="*/ G4 2 1"/>
              <a:gd name="T4" fmla="*/ 90 256 1"/>
              <a:gd name="T5" fmla="*/ 0 256 1"/>
              <a:gd name="G6" fmla="+- -11716608 T4 T5"/>
              <a:gd name="G7" fmla="*/ G6 2 1"/>
              <a:gd name="G8" fmla="abs -1171660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296"/>
              <a:gd name="G18" fmla="*/ 10296 1 2"/>
              <a:gd name="G19" fmla="+- G18 5400 0"/>
              <a:gd name="G20" fmla="cos G19 -11716608"/>
              <a:gd name="G21" fmla="sin G19 -11716608"/>
              <a:gd name="G22" fmla="+- G20 10800 0"/>
              <a:gd name="G23" fmla="+- G21 10800 0"/>
              <a:gd name="G24" fmla="+- 10800 0 G20"/>
              <a:gd name="G25" fmla="+- 10296 10800 0"/>
              <a:gd name="G26" fmla="?: G9 G17 G25"/>
              <a:gd name="G27" fmla="?: G9 0 21600"/>
              <a:gd name="G28" fmla="cos 10800 -11716608"/>
              <a:gd name="G29" fmla="sin 10800 -11716608"/>
              <a:gd name="G30" fmla="sin 10296 -11716608"/>
              <a:gd name="G31" fmla="+- G28 10800 0"/>
              <a:gd name="G32" fmla="+- G29 10800 0"/>
              <a:gd name="G33" fmla="+- G30 10800 0"/>
              <a:gd name="G34" fmla="?: G4 0 G31"/>
              <a:gd name="G35" fmla="?: -11716608 G34 0"/>
              <a:gd name="G36" fmla="?: G6 G35 G31"/>
              <a:gd name="G37" fmla="+- 21600 0 G36"/>
              <a:gd name="G38" fmla="?: G4 0 G33"/>
              <a:gd name="G39" fmla="?: -11716608 G38 G32"/>
              <a:gd name="G40" fmla="?: G6 G39 0"/>
              <a:gd name="G41" fmla="?: G4 G32 21600"/>
              <a:gd name="G42" fmla="?: G6 G41 G33"/>
              <a:gd name="T12" fmla="*/ 10800 w 21600"/>
              <a:gd name="T13" fmla="*/ 0 h 21600"/>
              <a:gd name="T14" fmla="*/ 254 w 21600"/>
              <a:gd name="T15" fmla="*/ 10575 h 21600"/>
              <a:gd name="T16" fmla="*/ 10800 w 21600"/>
              <a:gd name="T17" fmla="*/ 504 h 21600"/>
              <a:gd name="T18" fmla="*/ 21346 w 21600"/>
              <a:gd name="T19" fmla="*/ 1057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06" y="10581"/>
                </a:moveTo>
                <a:cubicBezTo>
                  <a:pt x="625" y="4981"/>
                  <a:pt x="5199" y="503"/>
                  <a:pt x="10800" y="504"/>
                </a:cubicBezTo>
                <a:cubicBezTo>
                  <a:pt x="16400" y="504"/>
                  <a:pt x="20974" y="4981"/>
                  <a:pt x="21093" y="10581"/>
                </a:cubicBezTo>
                <a:lnTo>
                  <a:pt x="21597" y="10570"/>
                </a:lnTo>
                <a:cubicBezTo>
                  <a:pt x="21472" y="4696"/>
                  <a:pt x="16675" y="-1"/>
                  <a:pt x="10799" y="0"/>
                </a:cubicBezTo>
                <a:cubicBezTo>
                  <a:pt x="4924" y="0"/>
                  <a:pt x="127" y="4696"/>
                  <a:pt x="2" y="10570"/>
                </a:cubicBezTo>
                <a:close/>
              </a:path>
            </a:pathLst>
          </a:custGeom>
          <a:solidFill>
            <a:schemeClr val="bg2"/>
          </a:solidFill>
          <a:ln w="9525">
            <a:solidFill>
              <a:srgbClr val="FFFF66"/>
            </a:solidFill>
            <a:miter lim="800000"/>
            <a:headEnd/>
            <a:tailEnd/>
          </a:ln>
          <a:effectLst/>
        </p:spPr>
        <p:txBody>
          <a:bodyPr wrap="none" anchor="ctr"/>
          <a:lstStyle/>
          <a:p>
            <a:endParaRPr lang="zh-CN" altLang="en-US"/>
          </a:p>
        </p:txBody>
      </p:sp>
      <p:sp>
        <p:nvSpPr>
          <p:cNvPr id="1649682" name="AutoShape 18"/>
          <p:cNvSpPr>
            <a:spLocks noChangeArrowheads="1"/>
          </p:cNvSpPr>
          <p:nvPr/>
        </p:nvSpPr>
        <p:spPr bwMode="auto">
          <a:xfrm>
            <a:off x="1631950" y="2590800"/>
            <a:ext cx="6076950" cy="5473700"/>
          </a:xfrm>
          <a:custGeom>
            <a:avLst/>
            <a:gdLst>
              <a:gd name="G0" fmla="+- 10442 0 0"/>
              <a:gd name="G1" fmla="+- -11749735 0 0"/>
              <a:gd name="G2" fmla="+- 0 0 -11749735"/>
              <a:gd name="T0" fmla="*/ 0 256 1"/>
              <a:gd name="T1" fmla="*/ 180 256 1"/>
              <a:gd name="G3" fmla="+- -11749735 T0 T1"/>
              <a:gd name="T2" fmla="*/ 0 256 1"/>
              <a:gd name="T3" fmla="*/ 90 256 1"/>
              <a:gd name="G4" fmla="+- -11749735 T2 T3"/>
              <a:gd name="G5" fmla="*/ G4 2 1"/>
              <a:gd name="T4" fmla="*/ 90 256 1"/>
              <a:gd name="T5" fmla="*/ 0 256 1"/>
              <a:gd name="G6" fmla="+- -11749735 T4 T5"/>
              <a:gd name="G7" fmla="*/ G6 2 1"/>
              <a:gd name="G8" fmla="abs -1174973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42"/>
              <a:gd name="G18" fmla="*/ 10442 1 2"/>
              <a:gd name="G19" fmla="+- G18 5400 0"/>
              <a:gd name="G20" fmla="cos G19 -11749735"/>
              <a:gd name="G21" fmla="sin G19 -11749735"/>
              <a:gd name="G22" fmla="+- G20 10800 0"/>
              <a:gd name="G23" fmla="+- G21 10800 0"/>
              <a:gd name="G24" fmla="+- 10800 0 G20"/>
              <a:gd name="G25" fmla="+- 10442 10800 0"/>
              <a:gd name="G26" fmla="?: G9 G17 G25"/>
              <a:gd name="G27" fmla="?: G9 0 21600"/>
              <a:gd name="G28" fmla="cos 10800 -11749735"/>
              <a:gd name="G29" fmla="sin 10800 -11749735"/>
              <a:gd name="G30" fmla="sin 10442 -11749735"/>
              <a:gd name="G31" fmla="+- G28 10800 0"/>
              <a:gd name="G32" fmla="+- G29 10800 0"/>
              <a:gd name="G33" fmla="+- G30 10800 0"/>
              <a:gd name="G34" fmla="?: G4 0 G31"/>
              <a:gd name="G35" fmla="?: -11749735 G34 0"/>
              <a:gd name="G36" fmla="?: G6 G35 G31"/>
              <a:gd name="G37" fmla="+- 21600 0 G36"/>
              <a:gd name="G38" fmla="?: G4 0 G33"/>
              <a:gd name="G39" fmla="?: -11749735 G38 G32"/>
              <a:gd name="G40" fmla="?: G6 G39 0"/>
              <a:gd name="G41" fmla="?: G4 G32 21600"/>
              <a:gd name="G42" fmla="?: G6 G41 G33"/>
              <a:gd name="T12" fmla="*/ 10800 w 21600"/>
              <a:gd name="T13" fmla="*/ 0 h 21600"/>
              <a:gd name="T14" fmla="*/ 179 w 21600"/>
              <a:gd name="T15" fmla="*/ 10667 h 21600"/>
              <a:gd name="T16" fmla="*/ 10800 w 21600"/>
              <a:gd name="T17" fmla="*/ 358 h 21600"/>
              <a:gd name="T18" fmla="*/ 21421 w 21600"/>
              <a:gd name="T19" fmla="*/ 1066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58" y="10670"/>
                </a:moveTo>
                <a:cubicBezTo>
                  <a:pt x="429" y="4954"/>
                  <a:pt x="5083" y="357"/>
                  <a:pt x="10800" y="358"/>
                </a:cubicBezTo>
                <a:cubicBezTo>
                  <a:pt x="16516" y="358"/>
                  <a:pt x="21170" y="4954"/>
                  <a:pt x="21241" y="10670"/>
                </a:cubicBezTo>
                <a:lnTo>
                  <a:pt x="21599" y="10665"/>
                </a:lnTo>
                <a:cubicBezTo>
                  <a:pt x="21525" y="4753"/>
                  <a:pt x="16712" y="-1"/>
                  <a:pt x="10799" y="0"/>
                </a:cubicBezTo>
                <a:cubicBezTo>
                  <a:pt x="4887" y="0"/>
                  <a:pt x="74" y="4753"/>
                  <a:pt x="0" y="10665"/>
                </a:cubicBezTo>
                <a:close/>
              </a:path>
            </a:pathLst>
          </a:custGeom>
          <a:solidFill>
            <a:schemeClr val="bg2"/>
          </a:solidFill>
          <a:ln w="9525">
            <a:solidFill>
              <a:srgbClr val="FFFF66"/>
            </a:solidFill>
            <a:miter lim="800000"/>
            <a:headEnd/>
            <a:tailEnd/>
          </a:ln>
          <a:effectLst/>
        </p:spPr>
        <p:txBody>
          <a:bodyPr wrap="none" anchor="ctr"/>
          <a:lstStyle/>
          <a:p>
            <a:endParaRPr lang="zh-CN" altLang="en-US"/>
          </a:p>
        </p:txBody>
      </p:sp>
      <p:sp>
        <p:nvSpPr>
          <p:cNvPr id="1649683" name="AutoShape 19"/>
          <p:cNvSpPr>
            <a:spLocks noChangeArrowheads="1"/>
          </p:cNvSpPr>
          <p:nvPr/>
        </p:nvSpPr>
        <p:spPr bwMode="auto">
          <a:xfrm>
            <a:off x="3384550" y="4084638"/>
            <a:ext cx="2344738" cy="2455862"/>
          </a:xfrm>
          <a:custGeom>
            <a:avLst/>
            <a:gdLst>
              <a:gd name="G0" fmla="+- 10088 0 0"/>
              <a:gd name="G1" fmla="+- -11714589 0 0"/>
              <a:gd name="G2" fmla="+- 0 0 -11714589"/>
              <a:gd name="T0" fmla="*/ 0 256 1"/>
              <a:gd name="T1" fmla="*/ 180 256 1"/>
              <a:gd name="G3" fmla="+- -11714589 T0 T1"/>
              <a:gd name="T2" fmla="*/ 0 256 1"/>
              <a:gd name="T3" fmla="*/ 90 256 1"/>
              <a:gd name="G4" fmla="+- -11714589 T2 T3"/>
              <a:gd name="G5" fmla="*/ G4 2 1"/>
              <a:gd name="T4" fmla="*/ 90 256 1"/>
              <a:gd name="T5" fmla="*/ 0 256 1"/>
              <a:gd name="G6" fmla="+- -11714589 T4 T5"/>
              <a:gd name="G7" fmla="*/ G6 2 1"/>
              <a:gd name="G8" fmla="abs -1171458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088"/>
              <a:gd name="G18" fmla="*/ 10088 1 2"/>
              <a:gd name="G19" fmla="+- G18 5400 0"/>
              <a:gd name="G20" fmla="cos G19 -11714589"/>
              <a:gd name="G21" fmla="sin G19 -11714589"/>
              <a:gd name="G22" fmla="+- G20 10800 0"/>
              <a:gd name="G23" fmla="+- G21 10800 0"/>
              <a:gd name="G24" fmla="+- 10800 0 G20"/>
              <a:gd name="G25" fmla="+- 10088 10800 0"/>
              <a:gd name="G26" fmla="?: G9 G17 G25"/>
              <a:gd name="G27" fmla="?: G9 0 21600"/>
              <a:gd name="G28" fmla="cos 10800 -11714589"/>
              <a:gd name="G29" fmla="sin 10800 -11714589"/>
              <a:gd name="G30" fmla="sin 10088 -11714589"/>
              <a:gd name="G31" fmla="+- G28 10800 0"/>
              <a:gd name="G32" fmla="+- G29 10800 0"/>
              <a:gd name="G33" fmla="+- G30 10800 0"/>
              <a:gd name="G34" fmla="?: G4 0 G31"/>
              <a:gd name="G35" fmla="?: -11714589 G34 0"/>
              <a:gd name="G36" fmla="?: G6 G35 G31"/>
              <a:gd name="G37" fmla="+- 21600 0 G36"/>
              <a:gd name="G38" fmla="?: G4 0 G33"/>
              <a:gd name="G39" fmla="?: -11714589 G38 G32"/>
              <a:gd name="G40" fmla="?: G6 G39 0"/>
              <a:gd name="G41" fmla="?: G4 G32 21600"/>
              <a:gd name="G42" fmla="?: G6 G41 G33"/>
              <a:gd name="T12" fmla="*/ 10800 w 21600"/>
              <a:gd name="T13" fmla="*/ 0 h 21600"/>
              <a:gd name="T14" fmla="*/ 358 w 21600"/>
              <a:gd name="T15" fmla="*/ 10572 h 21600"/>
              <a:gd name="T16" fmla="*/ 10800 w 21600"/>
              <a:gd name="T17" fmla="*/ 712 h 21600"/>
              <a:gd name="T18" fmla="*/ 21242 w 21600"/>
              <a:gd name="T19" fmla="*/ 1057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14" y="10580"/>
                </a:moveTo>
                <a:cubicBezTo>
                  <a:pt x="834" y="5095"/>
                  <a:pt x="5314" y="711"/>
                  <a:pt x="10800" y="712"/>
                </a:cubicBezTo>
                <a:cubicBezTo>
                  <a:pt x="16285" y="712"/>
                  <a:pt x="20765" y="5095"/>
                  <a:pt x="20885" y="10580"/>
                </a:cubicBezTo>
                <a:lnTo>
                  <a:pt x="21597" y="10564"/>
                </a:lnTo>
                <a:cubicBezTo>
                  <a:pt x="21469" y="4692"/>
                  <a:pt x="16672" y="-1"/>
                  <a:pt x="10799" y="0"/>
                </a:cubicBezTo>
                <a:cubicBezTo>
                  <a:pt x="4927" y="0"/>
                  <a:pt x="130" y="4692"/>
                  <a:pt x="2" y="10564"/>
                </a:cubicBezTo>
                <a:close/>
              </a:path>
            </a:pathLst>
          </a:custGeom>
          <a:solidFill>
            <a:schemeClr val="bg2"/>
          </a:solidFill>
          <a:ln w="9525">
            <a:solidFill>
              <a:srgbClr val="FFFF66"/>
            </a:solidFill>
            <a:miter lim="800000"/>
            <a:headEnd/>
            <a:tailEnd/>
          </a:ln>
          <a:effectLst/>
        </p:spPr>
        <p:txBody>
          <a:bodyPr wrap="none" anchor="ctr"/>
          <a:lstStyle/>
          <a:p>
            <a:endParaRPr lang="zh-CN" altLang="en-US"/>
          </a:p>
        </p:txBody>
      </p:sp>
      <p:grpSp>
        <p:nvGrpSpPr>
          <p:cNvPr id="1649664" name="Group 20"/>
          <p:cNvGrpSpPr>
            <a:grpSpLocks/>
          </p:cNvGrpSpPr>
          <p:nvPr/>
        </p:nvGrpSpPr>
        <p:grpSpPr bwMode="auto">
          <a:xfrm>
            <a:off x="4159250" y="1922463"/>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8" name="Text Box 84"/>
            <p:cNvSpPr txBox="1">
              <a:spLocks noChangeArrowheads="1"/>
            </p:cNvSpPr>
            <p:nvPr/>
          </p:nvSpPr>
          <p:spPr bwMode="auto">
            <a:xfrm>
              <a:off x="-1135" y="1141"/>
              <a:ext cx="525" cy="366"/>
            </a:xfrm>
            <a:prstGeom prst="rect">
              <a:avLst/>
            </a:prstGeom>
            <a:noFill/>
            <a:ln>
              <a:noFill/>
            </a:ln>
            <a:extLst>
              <a:ext uri="{909E8E84-426E-40dd-AFC4-6F175D3DCCD1}"/>
              <a:ext uri="{91240B29-F687-4f45-9708-019B960494DF}"/>
            </a:extLst>
          </p:spPr>
          <p:txBody>
            <a:bodyPr>
              <a:spAutoFit/>
            </a:bodyPr>
            <a:lstStyle/>
            <a:p>
              <a:pPr algn="ctr"/>
              <a:r>
                <a:rPr kumimoji="0" lang="zh-CN" altLang="en-US">
                  <a:solidFill>
                    <a:schemeClr val="bg1"/>
                  </a:solidFill>
                </a:rPr>
                <a:t>云计算环境</a:t>
              </a:r>
            </a:p>
          </p:txBody>
        </p:sp>
      </p:grpSp>
      <p:grpSp>
        <p:nvGrpSpPr>
          <p:cNvPr id="1649665" name="Group 24"/>
          <p:cNvGrpSpPr>
            <a:grpSpLocks/>
          </p:cNvGrpSpPr>
          <p:nvPr/>
        </p:nvGrpSpPr>
        <p:grpSpPr bwMode="auto">
          <a:xfrm>
            <a:off x="4122738" y="2913063"/>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并行分布环境 </a:t>
              </a:r>
            </a:p>
          </p:txBody>
        </p:sp>
      </p:grpSp>
      <p:grpSp>
        <p:nvGrpSpPr>
          <p:cNvPr id="1649668" name="Group 28"/>
          <p:cNvGrpSpPr>
            <a:grpSpLocks/>
          </p:cNvGrpSpPr>
          <p:nvPr/>
        </p:nvGrpSpPr>
        <p:grpSpPr bwMode="auto">
          <a:xfrm>
            <a:off x="4124325" y="3922713"/>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个人计算环境</a:t>
              </a:r>
            </a:p>
          </p:txBody>
        </p:sp>
      </p:grpSp>
      <p:grpSp>
        <p:nvGrpSpPr>
          <p:cNvPr id="1649669" name="Group 32"/>
          <p:cNvGrpSpPr>
            <a:grpSpLocks/>
          </p:cNvGrpSpPr>
          <p:nvPr/>
        </p:nvGrpSpPr>
        <p:grpSpPr bwMode="auto">
          <a:xfrm>
            <a:off x="4130675" y="4862513"/>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冯</a:t>
              </a:r>
              <a:r>
                <a:rPr kumimoji="0" lang="en-US" altLang="zh-CN" b="0">
                  <a:solidFill>
                    <a:srgbClr val="FFFFFF"/>
                  </a:solidFill>
                  <a:effectLst>
                    <a:outerShdw blurRad="38100" dist="38100" dir="2700000" algn="tl">
                      <a:srgbClr val="C0C0C0"/>
                    </a:outerShdw>
                  </a:effectLst>
                  <a:latin typeface="宋体" charset="-122"/>
                  <a:ea typeface="华文中宋" pitchFamily="2" charset="-122"/>
                </a:rPr>
                <a:t>.</a:t>
              </a:r>
              <a:r>
                <a:rPr kumimoji="0" lang="zh-CN" altLang="en-US" b="0">
                  <a:solidFill>
                    <a:srgbClr val="FFFFFF"/>
                  </a:solidFill>
                  <a:effectLst>
                    <a:outerShdw blurRad="38100" dist="38100" dir="2700000" algn="tl">
                      <a:srgbClr val="C0C0C0"/>
                    </a:outerShdw>
                  </a:effectLst>
                  <a:latin typeface="宋体" charset="-122"/>
                  <a:ea typeface="华文中宋" pitchFamily="2" charset="-122"/>
                </a:rPr>
                <a:t>诺依曼机</a:t>
              </a:r>
            </a:p>
          </p:txBody>
        </p:sp>
      </p:grpSp>
      <p:grpSp>
        <p:nvGrpSpPr>
          <p:cNvPr id="1649670" name="Group 36"/>
          <p:cNvGrpSpPr>
            <a:grpSpLocks/>
          </p:cNvGrpSpPr>
          <p:nvPr/>
        </p:nvGrpSpPr>
        <p:grpSpPr bwMode="auto">
          <a:xfrm>
            <a:off x="5810250" y="1001713"/>
            <a:ext cx="852488" cy="966787"/>
            <a:chOff x="4923" y="904"/>
            <a:chExt cx="537" cy="609"/>
          </a:xfrm>
        </p:grpSpPr>
        <p:sp>
          <p:nvSpPr>
            <p:cNvPr id="26"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7"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8" name="Text Box 84"/>
            <p:cNvSpPr txBox="1">
              <a:spLocks noChangeArrowheads="1"/>
            </p:cNvSpPr>
            <p:nvPr/>
          </p:nvSpPr>
          <p:spPr bwMode="auto">
            <a:xfrm>
              <a:off x="4995" y="1067"/>
              <a:ext cx="394" cy="446"/>
            </a:xfrm>
            <a:prstGeom prst="rect">
              <a:avLst/>
            </a:prstGeom>
            <a:noFill/>
            <a:ln>
              <a:noFill/>
            </a:ln>
            <a:extLst>
              <a:ext uri="{909E8E84-426E-40dd-AFC4-6F175D3DCCD1}"/>
              <a:ext uri="{91240B29-F687-4f45-9708-019B960494DF}"/>
            </a:extLst>
          </p:spPr>
          <p:txBody>
            <a:bodyPr>
              <a:spAutoFit/>
            </a:bodyPr>
            <a:lstStyle/>
            <a:p>
              <a:pPr algn="ctr"/>
              <a:r>
                <a:rPr lang="zh-CN" altLang="en-US" dirty="0">
                  <a:solidFill>
                    <a:srgbClr val="2915BB"/>
                  </a:solidFill>
                </a:rPr>
                <a:t>算法</a:t>
              </a:r>
            </a:p>
          </p:txBody>
        </p:sp>
      </p:grpSp>
      <p:grpSp>
        <p:nvGrpSpPr>
          <p:cNvPr id="1649671" name="Group 40"/>
          <p:cNvGrpSpPr>
            <a:grpSpLocks/>
          </p:cNvGrpSpPr>
          <p:nvPr/>
        </p:nvGrpSpPr>
        <p:grpSpPr bwMode="auto">
          <a:xfrm>
            <a:off x="6276975" y="1397000"/>
            <a:ext cx="852488" cy="855663"/>
            <a:chOff x="4555" y="685"/>
            <a:chExt cx="537" cy="539"/>
          </a:xfrm>
        </p:grpSpPr>
        <p:sp>
          <p:nvSpPr>
            <p:cNvPr id="5" name="AutoShape 39"/>
            <p:cNvSpPr>
              <a:spLocks noChangeArrowheads="1"/>
            </p:cNvSpPr>
            <p:nvPr/>
          </p:nvSpPr>
          <p:spPr bwMode="gray">
            <a:xfrm>
              <a:off x="4555" y="685"/>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pPr algn="ctr"/>
              <a:endParaRPr kumimoji="0" lang="zh-CN" altLang="en-US" sz="1800" b="0">
                <a:solidFill>
                  <a:srgbClr val="CC9900"/>
                </a:solidFill>
                <a:latin typeface="宋体" charset="-122"/>
              </a:endParaRPr>
            </a:p>
          </p:txBody>
        </p:sp>
        <p:sp>
          <p:nvSpPr>
            <p:cNvPr id="6"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a:endParaRPr kumimoji="0" lang="zh-CN" altLang="en-US" sz="1800" b="0">
                <a:solidFill>
                  <a:srgbClr val="FFFF66"/>
                </a:solidFill>
                <a:latin typeface="宋体" charset="-122"/>
              </a:endParaRPr>
            </a:p>
          </p:txBody>
        </p:sp>
        <p:sp>
          <p:nvSpPr>
            <p:cNvPr id="16" name="Text Box 84"/>
            <p:cNvSpPr txBox="1">
              <a:spLocks noChangeArrowheads="1"/>
            </p:cNvSpPr>
            <p:nvPr/>
          </p:nvSpPr>
          <p:spPr bwMode="auto">
            <a:xfrm>
              <a:off x="4627" y="848"/>
              <a:ext cx="394" cy="212"/>
            </a:xfrm>
            <a:prstGeom prst="rect">
              <a:avLst/>
            </a:prstGeom>
            <a:noFill/>
            <a:ln>
              <a:noFill/>
            </a:ln>
            <a:extLst>
              <a:ext uri="{909E8E84-426E-40dd-AFC4-6F175D3DCCD1}"/>
              <a:ext uri="{91240B29-F687-4f45-9708-019B960494DF}"/>
            </a:extLst>
          </p:spPr>
          <p:txBody>
            <a:bodyPr>
              <a:spAutoFit/>
            </a:bodyPr>
            <a:lstStyle/>
            <a:p>
              <a:pPr algn="ctr"/>
              <a:r>
                <a:rPr lang="zh-CN" altLang="en-US"/>
                <a:t>系统</a:t>
              </a:r>
            </a:p>
          </p:txBody>
        </p:sp>
      </p:grpSp>
      <p:sp>
        <p:nvSpPr>
          <p:cNvPr id="1649708" name="Text Box 44"/>
          <p:cNvSpPr txBox="1">
            <a:spLocks noChangeArrowheads="1"/>
          </p:cNvSpPr>
          <p:nvPr/>
        </p:nvSpPr>
        <p:spPr bwMode="auto">
          <a:xfrm>
            <a:off x="3006725" y="5322888"/>
            <a:ext cx="1060450" cy="738664"/>
          </a:xfrm>
          <a:prstGeom prst="rect">
            <a:avLst/>
          </a:prstGeom>
          <a:noFill/>
          <a:ln w="9525">
            <a:noFill/>
            <a:miter lim="800000"/>
            <a:headEnd/>
            <a:tailEnd/>
          </a:ln>
          <a:effectLst/>
        </p:spPr>
        <p:txBody>
          <a:bodyPr>
            <a:spAutoFit/>
          </a:bodyPr>
          <a:lstStyle/>
          <a:p>
            <a:r>
              <a:rPr lang="zh-CN" altLang="en-US" sz="1400" dirty="0">
                <a:solidFill>
                  <a:srgbClr val="FF0000"/>
                </a:solidFill>
              </a:rPr>
              <a:t>局域网</a:t>
            </a:r>
            <a:r>
              <a:rPr lang="en-US" altLang="zh-CN" sz="1400" dirty="0">
                <a:solidFill>
                  <a:srgbClr val="FF0000"/>
                </a:solidFill>
              </a:rPr>
              <a:t>/</a:t>
            </a:r>
            <a:r>
              <a:rPr lang="zh-CN" altLang="en-US" sz="1400" dirty="0">
                <a:solidFill>
                  <a:srgbClr val="FF0000"/>
                </a:solidFill>
              </a:rPr>
              <a:t>广域网：机器网络</a:t>
            </a:r>
          </a:p>
        </p:txBody>
      </p:sp>
      <p:sp>
        <p:nvSpPr>
          <p:cNvPr id="1649709" name="Text Box 45"/>
          <p:cNvSpPr txBox="1">
            <a:spLocks noChangeArrowheads="1"/>
          </p:cNvSpPr>
          <p:nvPr/>
        </p:nvSpPr>
        <p:spPr bwMode="auto">
          <a:xfrm>
            <a:off x="1979613" y="5322888"/>
            <a:ext cx="1079500" cy="1069975"/>
          </a:xfrm>
          <a:prstGeom prst="rect">
            <a:avLst/>
          </a:prstGeom>
          <a:noFill/>
          <a:ln w="9525">
            <a:noFill/>
            <a:miter lim="800000"/>
            <a:headEnd/>
            <a:tailEnd/>
          </a:ln>
          <a:effectLst/>
        </p:spPr>
        <p:txBody>
          <a:bodyPr>
            <a:spAutoFit/>
          </a:bodyPr>
          <a:lstStyle/>
          <a:p>
            <a:pPr algn="l"/>
            <a:r>
              <a:rPr lang="zh-CN" altLang="en-US" sz="1600" dirty="0"/>
              <a:t>互联网：信息网络</a:t>
            </a:r>
            <a:r>
              <a:rPr lang="en-US" altLang="zh-CN" sz="1600" dirty="0"/>
              <a:t>/</a:t>
            </a:r>
            <a:r>
              <a:rPr lang="zh-CN" altLang="en-US" sz="1600" dirty="0"/>
              <a:t>广义资源网络</a:t>
            </a:r>
          </a:p>
        </p:txBody>
      </p:sp>
      <p:sp>
        <p:nvSpPr>
          <p:cNvPr id="1649710" name="Text Box 46"/>
          <p:cNvSpPr txBox="1">
            <a:spLocks noChangeArrowheads="1"/>
          </p:cNvSpPr>
          <p:nvPr/>
        </p:nvSpPr>
        <p:spPr bwMode="auto">
          <a:xfrm>
            <a:off x="1116013" y="5322888"/>
            <a:ext cx="857250" cy="1069975"/>
          </a:xfrm>
          <a:prstGeom prst="rect">
            <a:avLst/>
          </a:prstGeom>
          <a:noFill/>
          <a:ln w="9525">
            <a:noFill/>
            <a:miter lim="800000"/>
            <a:headEnd/>
            <a:tailEnd/>
          </a:ln>
          <a:effectLst/>
        </p:spPr>
        <p:txBody>
          <a:bodyPr>
            <a:spAutoFit/>
          </a:bodyPr>
          <a:lstStyle/>
          <a:p>
            <a:r>
              <a:rPr lang="zh-CN" altLang="en-US" sz="1600" dirty="0"/>
              <a:t>物联网</a:t>
            </a:r>
            <a:r>
              <a:rPr lang="en-US" altLang="zh-CN" sz="1600" dirty="0"/>
              <a:t>;</a:t>
            </a:r>
            <a:r>
              <a:rPr lang="zh-CN" altLang="en-US" sz="1600" dirty="0"/>
              <a:t>知识网</a:t>
            </a:r>
            <a:r>
              <a:rPr lang="en-US" altLang="zh-CN" sz="1600" dirty="0"/>
              <a:t>;</a:t>
            </a:r>
            <a:r>
              <a:rPr lang="zh-CN" altLang="en-US" sz="1600" dirty="0"/>
              <a:t>服务网</a:t>
            </a:r>
            <a:r>
              <a:rPr lang="en-US" altLang="zh-CN" sz="1600" dirty="0"/>
              <a:t>;</a:t>
            </a:r>
            <a:r>
              <a:rPr lang="zh-CN" altLang="en-US" sz="1600" dirty="0"/>
              <a:t>社会网</a:t>
            </a:r>
          </a:p>
        </p:txBody>
      </p:sp>
      <p:sp>
        <p:nvSpPr>
          <p:cNvPr id="1649711" name="Text Box 47"/>
          <p:cNvSpPr txBox="1">
            <a:spLocks noChangeArrowheads="1"/>
          </p:cNvSpPr>
          <p:nvPr/>
        </p:nvSpPr>
        <p:spPr bwMode="auto">
          <a:xfrm>
            <a:off x="5191125" y="5373688"/>
            <a:ext cx="1042988" cy="581025"/>
          </a:xfrm>
          <a:prstGeom prst="rect">
            <a:avLst/>
          </a:prstGeom>
          <a:noFill/>
          <a:ln w="9525">
            <a:noFill/>
            <a:miter lim="800000"/>
            <a:headEnd/>
            <a:tailEnd/>
          </a:ln>
          <a:effectLst/>
        </p:spPr>
        <p:txBody>
          <a:bodyPr>
            <a:spAutoFit/>
          </a:bodyPr>
          <a:lstStyle/>
          <a:p>
            <a:r>
              <a:rPr lang="zh-CN" altLang="en-US" sz="1600" dirty="0"/>
              <a:t>事务管理</a:t>
            </a:r>
          </a:p>
          <a:p>
            <a:r>
              <a:rPr lang="zh-CN" altLang="en-US" sz="1600" dirty="0"/>
              <a:t>与数据库</a:t>
            </a:r>
          </a:p>
        </p:txBody>
      </p:sp>
      <p:sp>
        <p:nvSpPr>
          <p:cNvPr id="1649712" name="Text Box 48"/>
          <p:cNvSpPr txBox="1">
            <a:spLocks noChangeArrowheads="1"/>
          </p:cNvSpPr>
          <p:nvPr/>
        </p:nvSpPr>
        <p:spPr bwMode="auto">
          <a:xfrm>
            <a:off x="6191250" y="5373688"/>
            <a:ext cx="1212850" cy="581025"/>
          </a:xfrm>
          <a:prstGeom prst="rect">
            <a:avLst/>
          </a:prstGeom>
          <a:noFill/>
          <a:ln w="9525">
            <a:noFill/>
            <a:miter lim="800000"/>
            <a:headEnd/>
            <a:tailEnd/>
          </a:ln>
          <a:effectLst/>
        </p:spPr>
        <p:txBody>
          <a:bodyPr>
            <a:spAutoFit/>
          </a:bodyPr>
          <a:lstStyle/>
          <a:p>
            <a:r>
              <a:rPr lang="zh-CN" altLang="en-US" sz="1600" dirty="0"/>
              <a:t>数据分析与数据仓库</a:t>
            </a:r>
          </a:p>
        </p:txBody>
      </p:sp>
      <p:sp>
        <p:nvSpPr>
          <p:cNvPr id="1649713" name="Text Box 49"/>
          <p:cNvSpPr txBox="1">
            <a:spLocks noChangeArrowheads="1"/>
          </p:cNvSpPr>
          <p:nvPr/>
        </p:nvSpPr>
        <p:spPr bwMode="auto">
          <a:xfrm>
            <a:off x="7388225" y="5373688"/>
            <a:ext cx="1169988" cy="581025"/>
          </a:xfrm>
          <a:prstGeom prst="rect">
            <a:avLst/>
          </a:prstGeom>
          <a:noFill/>
          <a:ln w="9525">
            <a:noFill/>
            <a:miter lim="800000"/>
            <a:headEnd/>
            <a:tailEnd/>
          </a:ln>
          <a:effectLst/>
        </p:spPr>
        <p:txBody>
          <a:bodyPr>
            <a:spAutoFit/>
          </a:bodyPr>
          <a:lstStyle/>
          <a:p>
            <a:r>
              <a:rPr lang="zh-CN" altLang="en-US" sz="1600" dirty="0"/>
              <a:t>数据聚集与大数据</a:t>
            </a:r>
          </a:p>
        </p:txBody>
      </p:sp>
      <p:grpSp>
        <p:nvGrpSpPr>
          <p:cNvPr id="1649672" name="Group 50"/>
          <p:cNvGrpSpPr>
            <a:grpSpLocks/>
          </p:cNvGrpSpPr>
          <p:nvPr/>
        </p:nvGrpSpPr>
        <p:grpSpPr bwMode="auto">
          <a:xfrm>
            <a:off x="304800" y="1468438"/>
            <a:ext cx="8839200" cy="3492500"/>
            <a:chOff x="141" y="925"/>
            <a:chExt cx="5568" cy="2200"/>
          </a:xfrm>
        </p:grpSpPr>
        <p:sp>
          <p:nvSpPr>
            <p:cNvPr id="1649715" name="Text Box 51"/>
            <p:cNvSpPr txBox="1">
              <a:spLocks noChangeArrowheads="1"/>
            </p:cNvSpPr>
            <p:nvPr/>
          </p:nvSpPr>
          <p:spPr bwMode="auto">
            <a:xfrm>
              <a:off x="2034" y="925"/>
              <a:ext cx="675" cy="366"/>
            </a:xfrm>
            <a:prstGeom prst="rect">
              <a:avLst/>
            </a:prstGeom>
            <a:noFill/>
            <a:ln w="9525">
              <a:noFill/>
              <a:miter lim="800000"/>
              <a:headEnd/>
              <a:tailEnd/>
            </a:ln>
            <a:effectLst/>
          </p:spPr>
          <p:txBody>
            <a:bodyPr>
              <a:spAutoFit/>
            </a:bodyPr>
            <a:lstStyle/>
            <a:p>
              <a:r>
                <a:rPr lang="zh-CN" altLang="en-US"/>
                <a:t>量子计算</a:t>
              </a:r>
              <a:r>
                <a:rPr lang="en-US" altLang="zh-CN"/>
                <a:t>/</a:t>
              </a:r>
              <a:r>
                <a:rPr lang="zh-CN" altLang="en-US"/>
                <a:t>光子计算</a:t>
              </a:r>
            </a:p>
          </p:txBody>
        </p:sp>
        <p:sp>
          <p:nvSpPr>
            <p:cNvPr id="1649716" name="Text Box 52"/>
            <p:cNvSpPr txBox="1">
              <a:spLocks noChangeArrowheads="1"/>
            </p:cNvSpPr>
            <p:nvPr/>
          </p:nvSpPr>
          <p:spPr bwMode="auto">
            <a:xfrm>
              <a:off x="3142" y="1147"/>
              <a:ext cx="628" cy="212"/>
            </a:xfrm>
            <a:prstGeom prst="rect">
              <a:avLst/>
            </a:prstGeom>
            <a:noFill/>
            <a:ln w="9525">
              <a:noFill/>
              <a:miter lim="800000"/>
              <a:headEnd/>
              <a:tailEnd/>
            </a:ln>
            <a:effectLst/>
          </p:spPr>
          <p:txBody>
            <a:bodyPr wrap="none">
              <a:spAutoFit/>
            </a:bodyPr>
            <a:lstStyle/>
            <a:p>
              <a:r>
                <a:rPr lang="zh-CN" altLang="en-US"/>
                <a:t>移动计算</a:t>
              </a:r>
            </a:p>
          </p:txBody>
        </p:sp>
        <p:sp>
          <p:nvSpPr>
            <p:cNvPr id="1649717" name="Text Box 53"/>
            <p:cNvSpPr txBox="1">
              <a:spLocks noChangeArrowheads="1"/>
            </p:cNvSpPr>
            <p:nvPr/>
          </p:nvSpPr>
          <p:spPr bwMode="auto">
            <a:xfrm>
              <a:off x="1027" y="1117"/>
              <a:ext cx="756" cy="366"/>
            </a:xfrm>
            <a:prstGeom prst="rect">
              <a:avLst/>
            </a:prstGeom>
            <a:noFill/>
            <a:ln w="9525">
              <a:noFill/>
              <a:miter lim="800000"/>
              <a:headEnd/>
              <a:tailEnd/>
            </a:ln>
            <a:effectLst/>
          </p:spPr>
          <p:txBody>
            <a:bodyPr wrap="none">
              <a:spAutoFit/>
            </a:bodyPr>
            <a:lstStyle/>
            <a:p>
              <a:r>
                <a:rPr lang="zh-CN" altLang="en-US"/>
                <a:t>生物计算</a:t>
              </a:r>
            </a:p>
            <a:p>
              <a:r>
                <a:rPr lang="zh-CN" altLang="en-US"/>
                <a:t>计算生物学</a:t>
              </a:r>
            </a:p>
          </p:txBody>
        </p:sp>
        <p:sp>
          <p:nvSpPr>
            <p:cNvPr id="1649718" name="Text Box 54"/>
            <p:cNvSpPr txBox="1">
              <a:spLocks noChangeArrowheads="1"/>
            </p:cNvSpPr>
            <p:nvPr/>
          </p:nvSpPr>
          <p:spPr bwMode="auto">
            <a:xfrm>
              <a:off x="142" y="1779"/>
              <a:ext cx="756" cy="366"/>
            </a:xfrm>
            <a:prstGeom prst="rect">
              <a:avLst/>
            </a:prstGeom>
            <a:noFill/>
            <a:ln w="9525">
              <a:noFill/>
              <a:miter lim="800000"/>
              <a:headEnd/>
              <a:tailEnd/>
            </a:ln>
            <a:effectLst/>
          </p:spPr>
          <p:txBody>
            <a:bodyPr wrap="none">
              <a:spAutoFit/>
            </a:bodyPr>
            <a:lstStyle/>
            <a:p>
              <a:r>
                <a:rPr lang="zh-CN" altLang="en-US"/>
                <a:t>计算物理学</a:t>
              </a:r>
            </a:p>
            <a:p>
              <a:r>
                <a:rPr lang="zh-CN" altLang="en-US"/>
                <a:t>计算化学</a:t>
              </a:r>
            </a:p>
          </p:txBody>
        </p:sp>
        <p:sp>
          <p:nvSpPr>
            <p:cNvPr id="1649719" name="Text Box 55"/>
            <p:cNvSpPr txBox="1">
              <a:spLocks noChangeArrowheads="1"/>
            </p:cNvSpPr>
            <p:nvPr/>
          </p:nvSpPr>
          <p:spPr bwMode="auto">
            <a:xfrm>
              <a:off x="141" y="2338"/>
              <a:ext cx="756" cy="520"/>
            </a:xfrm>
            <a:prstGeom prst="rect">
              <a:avLst/>
            </a:prstGeom>
            <a:noFill/>
            <a:ln w="9525">
              <a:noFill/>
              <a:miter lim="800000"/>
              <a:headEnd/>
              <a:tailEnd/>
            </a:ln>
            <a:effectLst/>
          </p:spPr>
          <p:txBody>
            <a:bodyPr wrap="none">
              <a:spAutoFit/>
            </a:bodyPr>
            <a:lstStyle/>
            <a:p>
              <a:r>
                <a:rPr lang="zh-CN" altLang="en-US"/>
                <a:t>计算经济学</a:t>
              </a:r>
            </a:p>
            <a:p>
              <a:r>
                <a:rPr lang="zh-CN" altLang="en-US"/>
                <a:t>计算统计学</a:t>
              </a:r>
            </a:p>
            <a:p>
              <a:r>
                <a:rPr lang="zh-CN" altLang="en-US"/>
                <a:t>计算金融学</a:t>
              </a:r>
            </a:p>
          </p:txBody>
        </p:sp>
        <p:sp>
          <p:nvSpPr>
            <p:cNvPr id="1649720" name="Text Box 56"/>
            <p:cNvSpPr txBox="1">
              <a:spLocks noChangeArrowheads="1"/>
            </p:cNvSpPr>
            <p:nvPr/>
          </p:nvSpPr>
          <p:spPr bwMode="auto">
            <a:xfrm>
              <a:off x="4944" y="1663"/>
              <a:ext cx="756" cy="366"/>
            </a:xfrm>
            <a:prstGeom prst="rect">
              <a:avLst/>
            </a:prstGeom>
            <a:noFill/>
            <a:ln w="9525">
              <a:noFill/>
              <a:miter lim="800000"/>
              <a:headEnd/>
              <a:tailEnd/>
            </a:ln>
            <a:effectLst/>
          </p:spPr>
          <p:txBody>
            <a:bodyPr wrap="none">
              <a:spAutoFit/>
            </a:bodyPr>
            <a:lstStyle/>
            <a:p>
              <a:r>
                <a:rPr lang="zh-CN" altLang="en-US"/>
                <a:t>企业计算</a:t>
              </a:r>
            </a:p>
            <a:p>
              <a:r>
                <a:rPr kumimoji="0" lang="zh-CN" altLang="en-US"/>
                <a:t>计算工程学</a:t>
              </a:r>
            </a:p>
          </p:txBody>
        </p:sp>
        <p:sp>
          <p:nvSpPr>
            <p:cNvPr id="1649721" name="Text Box 57"/>
            <p:cNvSpPr txBox="1">
              <a:spLocks noChangeArrowheads="1"/>
            </p:cNvSpPr>
            <p:nvPr/>
          </p:nvSpPr>
          <p:spPr bwMode="auto">
            <a:xfrm>
              <a:off x="4941" y="2135"/>
              <a:ext cx="628" cy="366"/>
            </a:xfrm>
            <a:prstGeom prst="rect">
              <a:avLst/>
            </a:prstGeom>
            <a:noFill/>
            <a:ln w="9525">
              <a:noFill/>
              <a:miter lim="800000"/>
              <a:headEnd/>
              <a:tailEnd/>
            </a:ln>
            <a:effectLst/>
          </p:spPr>
          <p:txBody>
            <a:bodyPr wrap="none">
              <a:spAutoFit/>
            </a:bodyPr>
            <a:lstStyle/>
            <a:p>
              <a:r>
                <a:rPr kumimoji="0" lang="zh-CN" altLang="en-US"/>
                <a:t>服</a:t>
              </a:r>
              <a:r>
                <a:rPr lang="zh-CN" altLang="en-US"/>
                <a:t>务计算</a:t>
              </a:r>
            </a:p>
            <a:p>
              <a:r>
                <a:rPr lang="zh-CN" altLang="en-US"/>
                <a:t>云计算</a:t>
              </a:r>
            </a:p>
          </p:txBody>
        </p:sp>
        <p:sp>
          <p:nvSpPr>
            <p:cNvPr id="1649722" name="Text Box 58"/>
            <p:cNvSpPr txBox="1">
              <a:spLocks noChangeArrowheads="1"/>
            </p:cNvSpPr>
            <p:nvPr/>
          </p:nvSpPr>
          <p:spPr bwMode="auto">
            <a:xfrm>
              <a:off x="4953" y="2605"/>
              <a:ext cx="756" cy="520"/>
            </a:xfrm>
            <a:prstGeom prst="rect">
              <a:avLst/>
            </a:prstGeom>
            <a:noFill/>
            <a:ln w="9525">
              <a:noFill/>
              <a:miter lim="800000"/>
              <a:headEnd/>
              <a:tailEnd/>
            </a:ln>
            <a:effectLst/>
          </p:spPr>
          <p:txBody>
            <a:bodyPr wrap="none">
              <a:spAutoFit/>
            </a:bodyPr>
            <a:lstStyle/>
            <a:p>
              <a:r>
                <a:rPr lang="zh-CN" altLang="en-US"/>
                <a:t>社会计算</a:t>
              </a:r>
            </a:p>
            <a:p>
              <a:r>
                <a:rPr lang="zh-CN" altLang="en-US"/>
                <a:t>计算广告学</a:t>
              </a:r>
            </a:p>
            <a:p>
              <a:r>
                <a:rPr lang="zh-CN" altLang="en-US"/>
                <a:t>媒体计算</a:t>
              </a:r>
            </a:p>
          </p:txBody>
        </p:sp>
        <p:sp>
          <p:nvSpPr>
            <p:cNvPr id="1649723" name="Text Box 59"/>
            <p:cNvSpPr txBox="1">
              <a:spLocks noChangeArrowheads="1"/>
            </p:cNvSpPr>
            <p:nvPr/>
          </p:nvSpPr>
          <p:spPr bwMode="auto">
            <a:xfrm>
              <a:off x="3117" y="1566"/>
              <a:ext cx="628" cy="212"/>
            </a:xfrm>
            <a:prstGeom prst="rect">
              <a:avLst/>
            </a:prstGeom>
            <a:noFill/>
            <a:ln w="9525">
              <a:noFill/>
              <a:miter lim="800000"/>
              <a:headEnd/>
              <a:tailEnd/>
            </a:ln>
            <a:effectLst/>
          </p:spPr>
          <p:txBody>
            <a:bodyPr wrap="none">
              <a:spAutoFit/>
            </a:bodyPr>
            <a:lstStyle/>
            <a:p>
              <a:r>
                <a:rPr kumimoji="0" lang="zh-CN" altLang="en-US"/>
                <a:t>纳米计</a:t>
              </a:r>
              <a:r>
                <a:rPr lang="zh-CN" altLang="en-US"/>
                <a:t>算</a:t>
              </a:r>
            </a:p>
          </p:txBody>
        </p:sp>
        <p:sp>
          <p:nvSpPr>
            <p:cNvPr id="1649724" name="Text Box 60"/>
            <p:cNvSpPr txBox="1">
              <a:spLocks noChangeArrowheads="1"/>
            </p:cNvSpPr>
            <p:nvPr/>
          </p:nvSpPr>
          <p:spPr bwMode="auto">
            <a:xfrm>
              <a:off x="3515" y="1344"/>
              <a:ext cx="628" cy="212"/>
            </a:xfrm>
            <a:prstGeom prst="rect">
              <a:avLst/>
            </a:prstGeom>
            <a:noFill/>
            <a:ln w="9525">
              <a:noFill/>
              <a:miter lim="800000"/>
              <a:headEnd/>
              <a:tailEnd/>
            </a:ln>
            <a:effectLst/>
          </p:spPr>
          <p:txBody>
            <a:bodyPr wrap="none">
              <a:spAutoFit/>
            </a:bodyPr>
            <a:lstStyle/>
            <a:p>
              <a:r>
                <a:rPr lang="zh-CN" altLang="en-US"/>
                <a:t>智能计算</a:t>
              </a:r>
            </a:p>
          </p:txBody>
        </p:sp>
        <p:sp>
          <p:nvSpPr>
            <p:cNvPr id="1649725" name="Text Box 61"/>
            <p:cNvSpPr txBox="1">
              <a:spLocks noChangeArrowheads="1"/>
            </p:cNvSpPr>
            <p:nvPr/>
          </p:nvSpPr>
          <p:spPr bwMode="auto">
            <a:xfrm>
              <a:off x="1555" y="1421"/>
              <a:ext cx="756" cy="212"/>
            </a:xfrm>
            <a:prstGeom prst="rect">
              <a:avLst/>
            </a:prstGeom>
            <a:noFill/>
            <a:ln w="9525">
              <a:noFill/>
              <a:miter lim="800000"/>
              <a:headEnd/>
              <a:tailEnd/>
            </a:ln>
            <a:effectLst/>
          </p:spPr>
          <p:txBody>
            <a:bodyPr wrap="none">
              <a:spAutoFit/>
            </a:bodyPr>
            <a:lstStyle/>
            <a:p>
              <a:r>
                <a:rPr lang="zh-CN" altLang="en-US"/>
                <a:t>计算语言学</a:t>
              </a:r>
            </a:p>
          </p:txBody>
        </p:sp>
        <p:sp>
          <p:nvSpPr>
            <p:cNvPr id="1649726" name="Text Box 62"/>
            <p:cNvSpPr txBox="1">
              <a:spLocks noChangeArrowheads="1"/>
            </p:cNvSpPr>
            <p:nvPr/>
          </p:nvSpPr>
          <p:spPr bwMode="auto">
            <a:xfrm>
              <a:off x="3718" y="1518"/>
              <a:ext cx="628" cy="212"/>
            </a:xfrm>
            <a:prstGeom prst="rect">
              <a:avLst/>
            </a:prstGeom>
            <a:noFill/>
            <a:ln w="9525">
              <a:noFill/>
              <a:miter lim="800000"/>
              <a:headEnd/>
              <a:tailEnd/>
            </a:ln>
            <a:effectLst/>
          </p:spPr>
          <p:txBody>
            <a:bodyPr wrap="none">
              <a:spAutoFit/>
            </a:bodyPr>
            <a:lstStyle/>
            <a:p>
              <a:r>
                <a:rPr lang="zh-CN" altLang="en-US"/>
                <a:t>神经计算</a:t>
              </a:r>
            </a:p>
          </p:txBody>
        </p:sp>
      </p:grpSp>
      <p:sp>
        <p:nvSpPr>
          <p:cNvPr id="1649727" name="Text Box 16"/>
          <p:cNvSpPr txBox="1">
            <a:spLocks noChangeArrowheads="1"/>
          </p:cNvSpPr>
          <p:nvPr/>
        </p:nvSpPr>
        <p:spPr bwMode="auto">
          <a:xfrm>
            <a:off x="163513" y="0"/>
            <a:ext cx="5163593" cy="430054"/>
          </a:xfrm>
          <a:prstGeom prst="rect">
            <a:avLst/>
          </a:prstGeom>
          <a:noFill/>
          <a:ln w="9525">
            <a:noFill/>
            <a:miter lim="800000"/>
            <a:headEnd/>
            <a:tailEnd/>
          </a:ln>
        </p:spPr>
        <p:txBody>
          <a:bodyPr wrap="none">
            <a:spAutoFit/>
          </a:bodyPr>
          <a:lstStyle/>
          <a:p>
            <a:pPr>
              <a:lnSpc>
                <a:spcPct val="120000"/>
              </a:lnSpc>
            </a:pPr>
            <a:r>
              <a:rPr lang="en-US" altLang="zh-CN" sz="2000" dirty="0">
                <a:solidFill>
                  <a:schemeClr val="bg1"/>
                </a:solidFill>
                <a:ea typeface="华文中宋" pitchFamily="2" charset="-122"/>
              </a:rPr>
              <a:t>(5) </a:t>
            </a:r>
            <a:r>
              <a:rPr lang="zh-CN" altLang="en-US" sz="2000" dirty="0">
                <a:solidFill>
                  <a:schemeClr val="bg1"/>
                </a:solidFill>
                <a:ea typeface="华文中宋" pitchFamily="2" charset="-122"/>
              </a:rPr>
              <a:t>为什么网络化思维、数据化思维很重要？</a:t>
            </a:r>
          </a:p>
        </p:txBody>
      </p:sp>
      <p:sp>
        <p:nvSpPr>
          <p:cNvPr id="1649728" name="Text Box 64"/>
          <p:cNvSpPr txBox="1">
            <a:spLocks noChangeArrowheads="1"/>
          </p:cNvSpPr>
          <p:nvPr/>
        </p:nvSpPr>
        <p:spPr bwMode="auto">
          <a:xfrm>
            <a:off x="285720" y="428604"/>
            <a:ext cx="8429684" cy="461665"/>
          </a:xfrm>
          <a:prstGeom prst="rect">
            <a:avLst/>
          </a:prstGeom>
          <a:noFill/>
          <a:ln w="9525">
            <a:noFill/>
            <a:miter lim="800000"/>
            <a:headEnd/>
            <a:tailEnd/>
          </a:ln>
          <a:effectLst/>
        </p:spPr>
        <p:txBody>
          <a:bodyPr wrap="square">
            <a:spAutoFit/>
          </a:bodyPr>
          <a:lstStyle/>
          <a:p>
            <a:r>
              <a:rPr lang="zh-CN" altLang="en-US" sz="2400" dirty="0">
                <a:ea typeface="华文中宋" pitchFamily="2" charset="-122"/>
              </a:rPr>
              <a:t>计算之树的第五和第六个维度</a:t>
            </a:r>
            <a:r>
              <a:rPr lang="en-US" altLang="zh-CN" sz="2400" dirty="0">
                <a:latin typeface="华文中宋"/>
                <a:ea typeface="华文中宋" pitchFamily="2" charset="-122"/>
              </a:rPr>
              <a:t>—</a:t>
            </a:r>
            <a:r>
              <a:rPr lang="zh-CN" altLang="en-US" sz="2400" dirty="0">
                <a:ea typeface="华文中宋" pitchFamily="2" charset="-122"/>
              </a:rPr>
              <a:t>网络化思维和数据化思维</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0690" name="Picture 2" descr="TreePicture"/>
          <p:cNvPicPr>
            <a:picLocks noChangeAspect="1" noChangeArrowheads="1"/>
          </p:cNvPicPr>
          <p:nvPr/>
        </p:nvPicPr>
        <p:blipFill>
          <a:blip r:embed="rId2"/>
          <a:srcRect/>
          <a:stretch>
            <a:fillRect/>
          </a:stretch>
        </p:blipFill>
        <p:spPr bwMode="auto">
          <a:xfrm>
            <a:off x="290513" y="893763"/>
            <a:ext cx="8666162" cy="5837237"/>
          </a:xfrm>
          <a:prstGeom prst="rect">
            <a:avLst/>
          </a:prstGeom>
          <a:noFill/>
        </p:spPr>
      </p:pic>
      <p:pic>
        <p:nvPicPr>
          <p:cNvPr id="1650691" name="Picture 3" descr="20121226双线式树"/>
          <p:cNvPicPr>
            <a:picLocks noChangeAspect="1" noChangeArrowheads="1"/>
          </p:cNvPicPr>
          <p:nvPr/>
        </p:nvPicPr>
        <p:blipFill>
          <a:blip r:embed="rId3"/>
          <a:srcRect/>
          <a:stretch>
            <a:fillRect/>
          </a:stretch>
        </p:blipFill>
        <p:spPr bwMode="auto">
          <a:xfrm>
            <a:off x="425450" y="1844675"/>
            <a:ext cx="8293100" cy="4279900"/>
          </a:xfrm>
          <a:prstGeom prst="rect">
            <a:avLst/>
          </a:prstGeom>
          <a:noFill/>
        </p:spPr>
      </p:pic>
      <p:grpSp>
        <p:nvGrpSpPr>
          <p:cNvPr id="1650692" name="Group 4"/>
          <p:cNvGrpSpPr>
            <a:grpSpLocks/>
          </p:cNvGrpSpPr>
          <p:nvPr/>
        </p:nvGrpSpPr>
        <p:grpSpPr bwMode="auto">
          <a:xfrm>
            <a:off x="5267325" y="5907088"/>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递归</a:t>
              </a:r>
            </a:p>
          </p:txBody>
        </p:sp>
      </p:grpSp>
      <p:grpSp>
        <p:nvGrpSpPr>
          <p:cNvPr id="1650696" name="Group 8"/>
          <p:cNvGrpSpPr>
            <a:grpSpLocks/>
          </p:cNvGrpSpPr>
          <p:nvPr/>
        </p:nvGrpSpPr>
        <p:grpSpPr bwMode="auto">
          <a:xfrm>
            <a:off x="4160838" y="5907088"/>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sz="2000" b="0">
                  <a:solidFill>
                    <a:srgbClr val="FFFFFF"/>
                  </a:solidFill>
                  <a:effectLst>
                    <a:outerShdw blurRad="38100" dist="38100" dir="2700000" algn="tl">
                      <a:srgbClr val="C0C0C0"/>
                    </a:outerShdw>
                  </a:effectLst>
                  <a:latin typeface="宋体" charset="-122"/>
                  <a:ea typeface="华文中宋" pitchFamily="2" charset="-122"/>
                </a:rPr>
                <a:t>程序</a:t>
              </a:r>
            </a:p>
          </p:txBody>
        </p:sp>
      </p:grpSp>
      <p:grpSp>
        <p:nvGrpSpPr>
          <p:cNvPr id="1650697" name="Group 12"/>
          <p:cNvGrpSpPr>
            <a:grpSpLocks/>
          </p:cNvGrpSpPr>
          <p:nvPr/>
        </p:nvGrpSpPr>
        <p:grpSpPr bwMode="auto">
          <a:xfrm>
            <a:off x="3073400" y="5907088"/>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1"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0</a:t>
              </a:r>
              <a:r>
                <a:rPr kumimoji="0" lang="zh-CN" altLang="en-US" sz="1800" b="0">
                  <a:solidFill>
                    <a:srgbClr val="FFFFFF"/>
                  </a:solidFill>
                  <a:effectLst>
                    <a:outerShdw blurRad="38100" dist="38100" dir="2700000" algn="tl">
                      <a:srgbClr val="C0C0C0"/>
                    </a:outerShdw>
                  </a:effectLst>
                  <a:latin typeface="宋体" charset="-122"/>
                  <a:ea typeface="华文中宋" pitchFamily="2" charset="-122"/>
                </a:rPr>
                <a:t>和</a:t>
              </a:r>
              <a:r>
                <a:rPr kumimoji="0" lang="en-US" altLang="zh-CN" sz="1800" b="0">
                  <a:solidFill>
                    <a:srgbClr val="FFFFFF"/>
                  </a:solidFill>
                  <a:effectLst>
                    <a:outerShdw blurRad="38100" dist="38100" dir="2700000" algn="tl">
                      <a:srgbClr val="C0C0C0"/>
                    </a:outerShdw>
                  </a:effectLst>
                  <a:latin typeface="宋体" charset="-122"/>
                  <a:ea typeface="华文中宋" pitchFamily="2" charset="-122"/>
                </a:rPr>
                <a:t>1</a:t>
              </a:r>
            </a:p>
          </p:txBody>
        </p:sp>
      </p:grpSp>
      <p:sp>
        <p:nvSpPr>
          <p:cNvPr id="1650704" name="Line 16"/>
          <p:cNvSpPr>
            <a:spLocks noChangeShapeType="1"/>
          </p:cNvSpPr>
          <p:nvPr/>
        </p:nvSpPr>
        <p:spPr bwMode="auto">
          <a:xfrm>
            <a:off x="558800" y="5334000"/>
            <a:ext cx="7981950" cy="0"/>
          </a:xfrm>
          <a:prstGeom prst="line">
            <a:avLst/>
          </a:prstGeom>
          <a:noFill/>
          <a:ln w="38100">
            <a:solidFill>
              <a:srgbClr val="FF0000"/>
            </a:solidFill>
            <a:round/>
            <a:headEnd/>
            <a:tailEnd/>
          </a:ln>
          <a:effectLst/>
        </p:spPr>
        <p:txBody>
          <a:bodyPr/>
          <a:lstStyle/>
          <a:p>
            <a:endParaRPr lang="zh-CN" altLang="en-US"/>
          </a:p>
        </p:txBody>
      </p:sp>
      <p:sp>
        <p:nvSpPr>
          <p:cNvPr id="1650705" name="AutoShape 17"/>
          <p:cNvSpPr>
            <a:spLocks noChangeArrowheads="1"/>
          </p:cNvSpPr>
          <p:nvPr/>
        </p:nvSpPr>
        <p:spPr bwMode="auto">
          <a:xfrm>
            <a:off x="2635250" y="3341688"/>
            <a:ext cx="4002088" cy="3998912"/>
          </a:xfrm>
          <a:custGeom>
            <a:avLst/>
            <a:gdLst>
              <a:gd name="G0" fmla="+- 10296 0 0"/>
              <a:gd name="G1" fmla="+- -11716608 0 0"/>
              <a:gd name="G2" fmla="+- 0 0 -11716608"/>
              <a:gd name="T0" fmla="*/ 0 256 1"/>
              <a:gd name="T1" fmla="*/ 180 256 1"/>
              <a:gd name="G3" fmla="+- -11716608 T0 T1"/>
              <a:gd name="T2" fmla="*/ 0 256 1"/>
              <a:gd name="T3" fmla="*/ 90 256 1"/>
              <a:gd name="G4" fmla="+- -11716608 T2 T3"/>
              <a:gd name="G5" fmla="*/ G4 2 1"/>
              <a:gd name="T4" fmla="*/ 90 256 1"/>
              <a:gd name="T5" fmla="*/ 0 256 1"/>
              <a:gd name="G6" fmla="+- -11716608 T4 T5"/>
              <a:gd name="G7" fmla="*/ G6 2 1"/>
              <a:gd name="G8" fmla="abs -1171660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296"/>
              <a:gd name="G18" fmla="*/ 10296 1 2"/>
              <a:gd name="G19" fmla="+- G18 5400 0"/>
              <a:gd name="G20" fmla="cos G19 -11716608"/>
              <a:gd name="G21" fmla="sin G19 -11716608"/>
              <a:gd name="G22" fmla="+- G20 10800 0"/>
              <a:gd name="G23" fmla="+- G21 10800 0"/>
              <a:gd name="G24" fmla="+- 10800 0 G20"/>
              <a:gd name="G25" fmla="+- 10296 10800 0"/>
              <a:gd name="G26" fmla="?: G9 G17 G25"/>
              <a:gd name="G27" fmla="?: G9 0 21600"/>
              <a:gd name="G28" fmla="cos 10800 -11716608"/>
              <a:gd name="G29" fmla="sin 10800 -11716608"/>
              <a:gd name="G30" fmla="sin 10296 -11716608"/>
              <a:gd name="G31" fmla="+- G28 10800 0"/>
              <a:gd name="G32" fmla="+- G29 10800 0"/>
              <a:gd name="G33" fmla="+- G30 10800 0"/>
              <a:gd name="G34" fmla="?: G4 0 G31"/>
              <a:gd name="G35" fmla="?: -11716608 G34 0"/>
              <a:gd name="G36" fmla="?: G6 G35 G31"/>
              <a:gd name="G37" fmla="+- 21600 0 G36"/>
              <a:gd name="G38" fmla="?: G4 0 G33"/>
              <a:gd name="G39" fmla="?: -11716608 G38 G32"/>
              <a:gd name="G40" fmla="?: G6 G39 0"/>
              <a:gd name="G41" fmla="?: G4 G32 21600"/>
              <a:gd name="G42" fmla="?: G6 G41 G33"/>
              <a:gd name="T12" fmla="*/ 10800 w 21600"/>
              <a:gd name="T13" fmla="*/ 0 h 21600"/>
              <a:gd name="T14" fmla="*/ 254 w 21600"/>
              <a:gd name="T15" fmla="*/ 10575 h 21600"/>
              <a:gd name="T16" fmla="*/ 10800 w 21600"/>
              <a:gd name="T17" fmla="*/ 504 h 21600"/>
              <a:gd name="T18" fmla="*/ 21346 w 21600"/>
              <a:gd name="T19" fmla="*/ 1057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06" y="10581"/>
                </a:moveTo>
                <a:cubicBezTo>
                  <a:pt x="625" y="4981"/>
                  <a:pt x="5199" y="503"/>
                  <a:pt x="10800" y="504"/>
                </a:cubicBezTo>
                <a:cubicBezTo>
                  <a:pt x="16400" y="504"/>
                  <a:pt x="20974" y="4981"/>
                  <a:pt x="21093" y="10581"/>
                </a:cubicBezTo>
                <a:lnTo>
                  <a:pt x="21597" y="10570"/>
                </a:lnTo>
                <a:cubicBezTo>
                  <a:pt x="21472" y="4696"/>
                  <a:pt x="16675" y="-1"/>
                  <a:pt x="10799" y="0"/>
                </a:cubicBezTo>
                <a:cubicBezTo>
                  <a:pt x="4924" y="0"/>
                  <a:pt x="127" y="4696"/>
                  <a:pt x="2" y="10570"/>
                </a:cubicBezTo>
                <a:close/>
              </a:path>
            </a:pathLst>
          </a:custGeom>
          <a:solidFill>
            <a:schemeClr val="bg2"/>
          </a:solidFill>
          <a:ln w="9525">
            <a:solidFill>
              <a:srgbClr val="FFFF66"/>
            </a:solidFill>
            <a:miter lim="800000"/>
            <a:headEnd/>
            <a:tailEnd/>
          </a:ln>
          <a:effectLst/>
        </p:spPr>
        <p:txBody>
          <a:bodyPr wrap="none" anchor="ctr"/>
          <a:lstStyle/>
          <a:p>
            <a:endParaRPr lang="zh-CN" altLang="en-US"/>
          </a:p>
        </p:txBody>
      </p:sp>
      <p:sp>
        <p:nvSpPr>
          <p:cNvPr id="1650706" name="AutoShape 18"/>
          <p:cNvSpPr>
            <a:spLocks noChangeArrowheads="1"/>
          </p:cNvSpPr>
          <p:nvPr/>
        </p:nvSpPr>
        <p:spPr bwMode="auto">
          <a:xfrm>
            <a:off x="1631950" y="2590800"/>
            <a:ext cx="6076950" cy="5473700"/>
          </a:xfrm>
          <a:custGeom>
            <a:avLst/>
            <a:gdLst>
              <a:gd name="G0" fmla="+- 10442 0 0"/>
              <a:gd name="G1" fmla="+- -11749735 0 0"/>
              <a:gd name="G2" fmla="+- 0 0 -11749735"/>
              <a:gd name="T0" fmla="*/ 0 256 1"/>
              <a:gd name="T1" fmla="*/ 180 256 1"/>
              <a:gd name="G3" fmla="+- -11749735 T0 T1"/>
              <a:gd name="T2" fmla="*/ 0 256 1"/>
              <a:gd name="T3" fmla="*/ 90 256 1"/>
              <a:gd name="G4" fmla="+- -11749735 T2 T3"/>
              <a:gd name="G5" fmla="*/ G4 2 1"/>
              <a:gd name="T4" fmla="*/ 90 256 1"/>
              <a:gd name="T5" fmla="*/ 0 256 1"/>
              <a:gd name="G6" fmla="+- -11749735 T4 T5"/>
              <a:gd name="G7" fmla="*/ G6 2 1"/>
              <a:gd name="G8" fmla="abs -1174973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42"/>
              <a:gd name="G18" fmla="*/ 10442 1 2"/>
              <a:gd name="G19" fmla="+- G18 5400 0"/>
              <a:gd name="G20" fmla="cos G19 -11749735"/>
              <a:gd name="G21" fmla="sin G19 -11749735"/>
              <a:gd name="G22" fmla="+- G20 10800 0"/>
              <a:gd name="G23" fmla="+- G21 10800 0"/>
              <a:gd name="G24" fmla="+- 10800 0 G20"/>
              <a:gd name="G25" fmla="+- 10442 10800 0"/>
              <a:gd name="G26" fmla="?: G9 G17 G25"/>
              <a:gd name="G27" fmla="?: G9 0 21600"/>
              <a:gd name="G28" fmla="cos 10800 -11749735"/>
              <a:gd name="G29" fmla="sin 10800 -11749735"/>
              <a:gd name="G30" fmla="sin 10442 -11749735"/>
              <a:gd name="G31" fmla="+- G28 10800 0"/>
              <a:gd name="G32" fmla="+- G29 10800 0"/>
              <a:gd name="G33" fmla="+- G30 10800 0"/>
              <a:gd name="G34" fmla="?: G4 0 G31"/>
              <a:gd name="G35" fmla="?: -11749735 G34 0"/>
              <a:gd name="G36" fmla="?: G6 G35 G31"/>
              <a:gd name="G37" fmla="+- 21600 0 G36"/>
              <a:gd name="G38" fmla="?: G4 0 G33"/>
              <a:gd name="G39" fmla="?: -11749735 G38 G32"/>
              <a:gd name="G40" fmla="?: G6 G39 0"/>
              <a:gd name="G41" fmla="?: G4 G32 21600"/>
              <a:gd name="G42" fmla="?: G6 G41 G33"/>
              <a:gd name="T12" fmla="*/ 10800 w 21600"/>
              <a:gd name="T13" fmla="*/ 0 h 21600"/>
              <a:gd name="T14" fmla="*/ 179 w 21600"/>
              <a:gd name="T15" fmla="*/ 10667 h 21600"/>
              <a:gd name="T16" fmla="*/ 10800 w 21600"/>
              <a:gd name="T17" fmla="*/ 358 h 21600"/>
              <a:gd name="T18" fmla="*/ 21421 w 21600"/>
              <a:gd name="T19" fmla="*/ 1066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58" y="10670"/>
                </a:moveTo>
                <a:cubicBezTo>
                  <a:pt x="429" y="4954"/>
                  <a:pt x="5083" y="357"/>
                  <a:pt x="10800" y="358"/>
                </a:cubicBezTo>
                <a:cubicBezTo>
                  <a:pt x="16516" y="358"/>
                  <a:pt x="21170" y="4954"/>
                  <a:pt x="21241" y="10670"/>
                </a:cubicBezTo>
                <a:lnTo>
                  <a:pt x="21599" y="10665"/>
                </a:lnTo>
                <a:cubicBezTo>
                  <a:pt x="21525" y="4753"/>
                  <a:pt x="16712" y="-1"/>
                  <a:pt x="10799" y="0"/>
                </a:cubicBezTo>
                <a:cubicBezTo>
                  <a:pt x="4887" y="0"/>
                  <a:pt x="74" y="4753"/>
                  <a:pt x="0" y="10665"/>
                </a:cubicBezTo>
                <a:close/>
              </a:path>
            </a:pathLst>
          </a:custGeom>
          <a:solidFill>
            <a:schemeClr val="bg2"/>
          </a:solidFill>
          <a:ln w="9525">
            <a:solidFill>
              <a:srgbClr val="FFFF66"/>
            </a:solidFill>
            <a:miter lim="800000"/>
            <a:headEnd/>
            <a:tailEnd/>
          </a:ln>
          <a:effectLst/>
        </p:spPr>
        <p:txBody>
          <a:bodyPr wrap="none" anchor="ctr"/>
          <a:lstStyle/>
          <a:p>
            <a:endParaRPr lang="zh-CN" altLang="en-US"/>
          </a:p>
        </p:txBody>
      </p:sp>
      <p:sp>
        <p:nvSpPr>
          <p:cNvPr id="1650707" name="AutoShape 19"/>
          <p:cNvSpPr>
            <a:spLocks noChangeArrowheads="1"/>
          </p:cNvSpPr>
          <p:nvPr/>
        </p:nvSpPr>
        <p:spPr bwMode="auto">
          <a:xfrm>
            <a:off x="3384550" y="4084638"/>
            <a:ext cx="2344738" cy="2455862"/>
          </a:xfrm>
          <a:custGeom>
            <a:avLst/>
            <a:gdLst>
              <a:gd name="G0" fmla="+- 10088 0 0"/>
              <a:gd name="G1" fmla="+- -11714589 0 0"/>
              <a:gd name="G2" fmla="+- 0 0 -11714589"/>
              <a:gd name="T0" fmla="*/ 0 256 1"/>
              <a:gd name="T1" fmla="*/ 180 256 1"/>
              <a:gd name="G3" fmla="+- -11714589 T0 T1"/>
              <a:gd name="T2" fmla="*/ 0 256 1"/>
              <a:gd name="T3" fmla="*/ 90 256 1"/>
              <a:gd name="G4" fmla="+- -11714589 T2 T3"/>
              <a:gd name="G5" fmla="*/ G4 2 1"/>
              <a:gd name="T4" fmla="*/ 90 256 1"/>
              <a:gd name="T5" fmla="*/ 0 256 1"/>
              <a:gd name="G6" fmla="+- -11714589 T4 T5"/>
              <a:gd name="G7" fmla="*/ G6 2 1"/>
              <a:gd name="G8" fmla="abs -1171458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088"/>
              <a:gd name="G18" fmla="*/ 10088 1 2"/>
              <a:gd name="G19" fmla="+- G18 5400 0"/>
              <a:gd name="G20" fmla="cos G19 -11714589"/>
              <a:gd name="G21" fmla="sin G19 -11714589"/>
              <a:gd name="G22" fmla="+- G20 10800 0"/>
              <a:gd name="G23" fmla="+- G21 10800 0"/>
              <a:gd name="G24" fmla="+- 10800 0 G20"/>
              <a:gd name="G25" fmla="+- 10088 10800 0"/>
              <a:gd name="G26" fmla="?: G9 G17 G25"/>
              <a:gd name="G27" fmla="?: G9 0 21600"/>
              <a:gd name="G28" fmla="cos 10800 -11714589"/>
              <a:gd name="G29" fmla="sin 10800 -11714589"/>
              <a:gd name="G30" fmla="sin 10088 -11714589"/>
              <a:gd name="G31" fmla="+- G28 10800 0"/>
              <a:gd name="G32" fmla="+- G29 10800 0"/>
              <a:gd name="G33" fmla="+- G30 10800 0"/>
              <a:gd name="G34" fmla="?: G4 0 G31"/>
              <a:gd name="G35" fmla="?: -11714589 G34 0"/>
              <a:gd name="G36" fmla="?: G6 G35 G31"/>
              <a:gd name="G37" fmla="+- 21600 0 G36"/>
              <a:gd name="G38" fmla="?: G4 0 G33"/>
              <a:gd name="G39" fmla="?: -11714589 G38 G32"/>
              <a:gd name="G40" fmla="?: G6 G39 0"/>
              <a:gd name="G41" fmla="?: G4 G32 21600"/>
              <a:gd name="G42" fmla="?: G6 G41 G33"/>
              <a:gd name="T12" fmla="*/ 10800 w 21600"/>
              <a:gd name="T13" fmla="*/ 0 h 21600"/>
              <a:gd name="T14" fmla="*/ 358 w 21600"/>
              <a:gd name="T15" fmla="*/ 10572 h 21600"/>
              <a:gd name="T16" fmla="*/ 10800 w 21600"/>
              <a:gd name="T17" fmla="*/ 712 h 21600"/>
              <a:gd name="T18" fmla="*/ 21242 w 21600"/>
              <a:gd name="T19" fmla="*/ 1057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14" y="10580"/>
                </a:moveTo>
                <a:cubicBezTo>
                  <a:pt x="834" y="5095"/>
                  <a:pt x="5314" y="711"/>
                  <a:pt x="10800" y="712"/>
                </a:cubicBezTo>
                <a:cubicBezTo>
                  <a:pt x="16285" y="712"/>
                  <a:pt x="20765" y="5095"/>
                  <a:pt x="20885" y="10580"/>
                </a:cubicBezTo>
                <a:lnTo>
                  <a:pt x="21597" y="10564"/>
                </a:lnTo>
                <a:cubicBezTo>
                  <a:pt x="21469" y="4692"/>
                  <a:pt x="16672" y="-1"/>
                  <a:pt x="10799" y="0"/>
                </a:cubicBezTo>
                <a:cubicBezTo>
                  <a:pt x="4927" y="0"/>
                  <a:pt x="130" y="4692"/>
                  <a:pt x="2" y="10564"/>
                </a:cubicBezTo>
                <a:close/>
              </a:path>
            </a:pathLst>
          </a:custGeom>
          <a:solidFill>
            <a:schemeClr val="bg2"/>
          </a:solidFill>
          <a:ln w="9525">
            <a:solidFill>
              <a:srgbClr val="FFFF66"/>
            </a:solidFill>
            <a:miter lim="800000"/>
            <a:headEnd/>
            <a:tailEnd/>
          </a:ln>
          <a:effectLst/>
        </p:spPr>
        <p:txBody>
          <a:bodyPr wrap="none" anchor="ctr"/>
          <a:lstStyle/>
          <a:p>
            <a:endParaRPr lang="zh-CN" altLang="en-US"/>
          </a:p>
        </p:txBody>
      </p:sp>
      <p:grpSp>
        <p:nvGrpSpPr>
          <p:cNvPr id="1650698" name="Group 20"/>
          <p:cNvGrpSpPr>
            <a:grpSpLocks/>
          </p:cNvGrpSpPr>
          <p:nvPr/>
        </p:nvGrpSpPr>
        <p:grpSpPr bwMode="auto">
          <a:xfrm>
            <a:off x="4159250" y="1922463"/>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8" name="Text Box 84"/>
            <p:cNvSpPr txBox="1">
              <a:spLocks noChangeArrowheads="1"/>
            </p:cNvSpPr>
            <p:nvPr/>
          </p:nvSpPr>
          <p:spPr bwMode="auto">
            <a:xfrm>
              <a:off x="-1135" y="1141"/>
              <a:ext cx="525" cy="366"/>
            </a:xfrm>
            <a:prstGeom prst="rect">
              <a:avLst/>
            </a:prstGeom>
            <a:noFill/>
            <a:ln>
              <a:noFill/>
            </a:ln>
            <a:extLst>
              <a:ext uri="{909E8E84-426E-40dd-AFC4-6F175D3DCCD1}"/>
              <a:ext uri="{91240B29-F687-4f45-9708-019B960494DF}"/>
            </a:extLst>
          </p:spPr>
          <p:txBody>
            <a:bodyPr>
              <a:spAutoFit/>
            </a:bodyPr>
            <a:lstStyle/>
            <a:p>
              <a:pPr algn="ctr"/>
              <a:r>
                <a:rPr kumimoji="0" lang="zh-CN" altLang="en-US">
                  <a:solidFill>
                    <a:schemeClr val="bg1"/>
                  </a:solidFill>
                </a:rPr>
                <a:t>云计算环境</a:t>
              </a:r>
            </a:p>
          </p:txBody>
        </p:sp>
      </p:grpSp>
      <p:grpSp>
        <p:nvGrpSpPr>
          <p:cNvPr id="1650699" name="Group 24"/>
          <p:cNvGrpSpPr>
            <a:grpSpLocks/>
          </p:cNvGrpSpPr>
          <p:nvPr/>
        </p:nvGrpSpPr>
        <p:grpSpPr bwMode="auto">
          <a:xfrm>
            <a:off x="4122738" y="2913063"/>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并行分布环境 </a:t>
              </a:r>
            </a:p>
          </p:txBody>
        </p:sp>
      </p:grpSp>
      <p:grpSp>
        <p:nvGrpSpPr>
          <p:cNvPr id="1650700" name="Group 28"/>
          <p:cNvGrpSpPr>
            <a:grpSpLocks/>
          </p:cNvGrpSpPr>
          <p:nvPr/>
        </p:nvGrpSpPr>
        <p:grpSpPr bwMode="auto">
          <a:xfrm>
            <a:off x="4124325" y="3922713"/>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个人计算环境</a:t>
              </a:r>
            </a:p>
          </p:txBody>
        </p:sp>
      </p:grpSp>
      <p:grpSp>
        <p:nvGrpSpPr>
          <p:cNvPr id="1650701" name="Group 32"/>
          <p:cNvGrpSpPr>
            <a:grpSpLocks/>
          </p:cNvGrpSpPr>
          <p:nvPr/>
        </p:nvGrpSpPr>
        <p:grpSpPr bwMode="auto">
          <a:xfrm>
            <a:off x="4130675" y="4862513"/>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a:spcBef>
                  <a:spcPct val="35000"/>
                </a:spcBef>
              </a:pPr>
              <a:r>
                <a:rPr kumimoji="0" lang="zh-CN" altLang="en-US" b="0">
                  <a:solidFill>
                    <a:srgbClr val="FFFFFF"/>
                  </a:solidFill>
                  <a:effectLst>
                    <a:outerShdw blurRad="38100" dist="38100" dir="2700000" algn="tl">
                      <a:srgbClr val="C0C0C0"/>
                    </a:outerShdw>
                  </a:effectLst>
                  <a:latin typeface="宋体" charset="-122"/>
                  <a:ea typeface="华文中宋" pitchFamily="2" charset="-122"/>
                </a:rPr>
                <a:t>冯</a:t>
              </a:r>
              <a:r>
                <a:rPr kumimoji="0" lang="en-US" altLang="zh-CN" b="0">
                  <a:solidFill>
                    <a:srgbClr val="FFFFFF"/>
                  </a:solidFill>
                  <a:effectLst>
                    <a:outerShdw blurRad="38100" dist="38100" dir="2700000" algn="tl">
                      <a:srgbClr val="C0C0C0"/>
                    </a:outerShdw>
                  </a:effectLst>
                  <a:latin typeface="宋体" charset="-122"/>
                  <a:ea typeface="华文中宋" pitchFamily="2" charset="-122"/>
                </a:rPr>
                <a:t>.</a:t>
              </a:r>
              <a:r>
                <a:rPr kumimoji="0" lang="zh-CN" altLang="en-US" b="0">
                  <a:solidFill>
                    <a:srgbClr val="FFFFFF"/>
                  </a:solidFill>
                  <a:effectLst>
                    <a:outerShdw blurRad="38100" dist="38100" dir="2700000" algn="tl">
                      <a:srgbClr val="C0C0C0"/>
                    </a:outerShdw>
                  </a:effectLst>
                  <a:latin typeface="宋体" charset="-122"/>
                  <a:ea typeface="华文中宋" pitchFamily="2" charset="-122"/>
                </a:rPr>
                <a:t>诺依曼机</a:t>
              </a:r>
            </a:p>
          </p:txBody>
        </p:sp>
      </p:grpSp>
      <p:grpSp>
        <p:nvGrpSpPr>
          <p:cNvPr id="1650702" name="Group 36"/>
          <p:cNvGrpSpPr>
            <a:grpSpLocks/>
          </p:cNvGrpSpPr>
          <p:nvPr/>
        </p:nvGrpSpPr>
        <p:grpSpPr bwMode="auto">
          <a:xfrm>
            <a:off x="5810250" y="1001713"/>
            <a:ext cx="852488" cy="855662"/>
            <a:chOff x="4923" y="904"/>
            <a:chExt cx="537" cy="539"/>
          </a:xfrm>
        </p:grpSpPr>
        <p:sp>
          <p:nvSpPr>
            <p:cNvPr id="26"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7"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28" name="Text Box 84"/>
            <p:cNvSpPr txBox="1">
              <a:spLocks noChangeArrowheads="1"/>
            </p:cNvSpPr>
            <p:nvPr/>
          </p:nvSpPr>
          <p:spPr bwMode="auto">
            <a:xfrm>
              <a:off x="4995" y="1067"/>
              <a:ext cx="394" cy="212"/>
            </a:xfrm>
            <a:prstGeom prst="rect">
              <a:avLst/>
            </a:prstGeom>
            <a:noFill/>
            <a:ln>
              <a:noFill/>
            </a:ln>
            <a:extLst>
              <a:ext uri="{909E8E84-426E-40dd-AFC4-6F175D3DCCD1}"/>
              <a:ext uri="{91240B29-F687-4f45-9708-019B960494DF}"/>
            </a:extLst>
          </p:spPr>
          <p:txBody>
            <a:bodyPr>
              <a:spAutoFit/>
            </a:bodyPr>
            <a:lstStyle/>
            <a:p>
              <a:pPr algn="ctr"/>
              <a:r>
                <a:rPr lang="zh-CN" altLang="en-US">
                  <a:solidFill>
                    <a:schemeClr val="tx2"/>
                  </a:solidFill>
                </a:rPr>
                <a:t>算法</a:t>
              </a:r>
            </a:p>
          </p:txBody>
        </p:sp>
      </p:grpSp>
      <p:grpSp>
        <p:nvGrpSpPr>
          <p:cNvPr id="1650703" name="Group 40"/>
          <p:cNvGrpSpPr>
            <a:grpSpLocks/>
          </p:cNvGrpSpPr>
          <p:nvPr/>
        </p:nvGrpSpPr>
        <p:grpSpPr bwMode="auto">
          <a:xfrm>
            <a:off x="6276975" y="1397000"/>
            <a:ext cx="852488" cy="855663"/>
            <a:chOff x="4555" y="685"/>
            <a:chExt cx="537" cy="539"/>
          </a:xfrm>
        </p:grpSpPr>
        <p:sp>
          <p:nvSpPr>
            <p:cNvPr id="29" name="AutoShape 39"/>
            <p:cNvSpPr>
              <a:spLocks noChangeArrowheads="1"/>
            </p:cNvSpPr>
            <p:nvPr/>
          </p:nvSpPr>
          <p:spPr bwMode="gray">
            <a:xfrm>
              <a:off x="4555" y="685"/>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pPr algn="ctr"/>
              <a:endParaRPr kumimoji="0" lang="zh-CN" altLang="en-US" sz="1800" b="0">
                <a:solidFill>
                  <a:srgbClr val="CC9900"/>
                </a:solidFill>
                <a:latin typeface="宋体" charset="-122"/>
              </a:endParaRPr>
            </a:p>
          </p:txBody>
        </p:sp>
        <p:sp>
          <p:nvSpPr>
            <p:cNvPr id="30"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a:endParaRPr kumimoji="0" lang="zh-CN" altLang="en-US" sz="1800" b="0">
                <a:solidFill>
                  <a:srgbClr val="FFFF66"/>
                </a:solidFill>
                <a:latin typeface="宋体" charset="-122"/>
              </a:endParaRPr>
            </a:p>
          </p:txBody>
        </p:sp>
        <p:sp>
          <p:nvSpPr>
            <p:cNvPr id="31" name="Text Box 84"/>
            <p:cNvSpPr txBox="1">
              <a:spLocks noChangeArrowheads="1"/>
            </p:cNvSpPr>
            <p:nvPr/>
          </p:nvSpPr>
          <p:spPr bwMode="auto">
            <a:xfrm>
              <a:off x="4627" y="848"/>
              <a:ext cx="394" cy="212"/>
            </a:xfrm>
            <a:prstGeom prst="rect">
              <a:avLst/>
            </a:prstGeom>
            <a:noFill/>
            <a:ln>
              <a:noFill/>
            </a:ln>
            <a:extLst>
              <a:ext uri="{909E8E84-426E-40dd-AFC4-6F175D3DCCD1}"/>
              <a:ext uri="{91240B29-F687-4f45-9708-019B960494DF}"/>
            </a:extLst>
          </p:spPr>
          <p:txBody>
            <a:bodyPr>
              <a:spAutoFit/>
            </a:bodyPr>
            <a:lstStyle/>
            <a:p>
              <a:pPr algn="ctr"/>
              <a:r>
                <a:rPr lang="zh-CN" altLang="en-US"/>
                <a:t>系统</a:t>
              </a:r>
            </a:p>
          </p:txBody>
        </p:sp>
      </p:grpSp>
      <p:grpSp>
        <p:nvGrpSpPr>
          <p:cNvPr id="1650708" name="Group 44"/>
          <p:cNvGrpSpPr>
            <a:grpSpLocks/>
          </p:cNvGrpSpPr>
          <p:nvPr/>
        </p:nvGrpSpPr>
        <p:grpSpPr bwMode="auto">
          <a:xfrm>
            <a:off x="349250" y="895350"/>
            <a:ext cx="1325563" cy="1201738"/>
            <a:chOff x="220" y="574"/>
            <a:chExt cx="835" cy="757"/>
          </a:xfrm>
        </p:grpSpPr>
        <p:grpSp>
          <p:nvGrpSpPr>
            <p:cNvPr id="1650709" name="Group 38"/>
            <p:cNvGrpSpPr>
              <a:grpSpLocks/>
            </p:cNvGrpSpPr>
            <p:nvPr/>
          </p:nvGrpSpPr>
          <p:grpSpPr bwMode="auto">
            <a:xfrm>
              <a:off x="220" y="574"/>
              <a:ext cx="835" cy="757"/>
              <a:chOff x="1474" y="2024"/>
              <a:chExt cx="1661" cy="1661"/>
            </a:xfrm>
          </p:grpSpPr>
          <p:sp>
            <p:nvSpPr>
              <p:cNvPr id="1650688" name="AutoShape 39"/>
              <p:cNvSpPr>
                <a:spLocks noChangeArrowheads="1"/>
              </p:cNvSpPr>
              <p:nvPr/>
            </p:nvSpPr>
            <p:spPr bwMode="gray">
              <a:xfrm>
                <a:off x="1470" y="2024"/>
                <a:ext cx="1665"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1650689" name="Oval 40"/>
              <p:cNvSpPr>
                <a:spLocks noChangeArrowheads="1"/>
              </p:cNvSpPr>
              <p:nvPr/>
            </p:nvSpPr>
            <p:spPr bwMode="gray">
              <a:xfrm>
                <a:off x="1610" y="2179"/>
                <a:ext cx="1387" cy="1387"/>
              </a:xfrm>
              <a:prstGeom prst="ellipse">
                <a:avLst/>
              </a:prstGeom>
              <a:solidFill>
                <a:srgbClr val="00CCFF"/>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grpSp>
        <p:sp>
          <p:nvSpPr>
            <p:cNvPr id="1650693" name="Text Box 84"/>
            <p:cNvSpPr txBox="1">
              <a:spLocks noChangeArrowheads="1"/>
            </p:cNvSpPr>
            <p:nvPr/>
          </p:nvSpPr>
          <p:spPr bwMode="auto">
            <a:xfrm>
              <a:off x="300" y="769"/>
              <a:ext cx="675" cy="366"/>
            </a:xfrm>
            <a:prstGeom prst="rect">
              <a:avLst/>
            </a:prstGeom>
            <a:noFill/>
            <a:ln>
              <a:noFill/>
            </a:ln>
            <a:extLst>
              <a:ext uri="{909E8E84-426E-40dd-AFC4-6F175D3DCCD1}"/>
              <a:ext uri="{91240B29-F687-4f45-9708-019B960494DF}"/>
            </a:extLst>
          </p:spPr>
          <p:txBody>
            <a:bodyPr>
              <a:spAutoFit/>
            </a:bodyPr>
            <a:lstStyle/>
            <a:p>
              <a:r>
                <a:rPr lang="zh-CN" altLang="zh-CN"/>
                <a:t>社会/自然的计算化</a:t>
              </a:r>
            </a:p>
          </p:txBody>
        </p:sp>
      </p:grpSp>
      <p:grpSp>
        <p:nvGrpSpPr>
          <p:cNvPr id="1650710" name="Group 49"/>
          <p:cNvGrpSpPr>
            <a:grpSpLocks/>
          </p:cNvGrpSpPr>
          <p:nvPr/>
        </p:nvGrpSpPr>
        <p:grpSpPr bwMode="auto">
          <a:xfrm>
            <a:off x="7477125" y="895350"/>
            <a:ext cx="1325563" cy="1201738"/>
            <a:chOff x="4710" y="574"/>
            <a:chExt cx="835" cy="757"/>
          </a:xfrm>
        </p:grpSpPr>
        <p:grpSp>
          <p:nvGrpSpPr>
            <p:cNvPr id="1650711" name="Group 38"/>
            <p:cNvGrpSpPr>
              <a:grpSpLocks/>
            </p:cNvGrpSpPr>
            <p:nvPr/>
          </p:nvGrpSpPr>
          <p:grpSpPr bwMode="auto">
            <a:xfrm>
              <a:off x="4710" y="574"/>
              <a:ext cx="835" cy="757"/>
              <a:chOff x="1474" y="2024"/>
              <a:chExt cx="1661" cy="1661"/>
            </a:xfrm>
          </p:grpSpPr>
          <p:sp>
            <p:nvSpPr>
              <p:cNvPr id="5" name="AutoShape 39"/>
              <p:cNvSpPr>
                <a:spLocks noChangeArrowheads="1"/>
              </p:cNvSpPr>
              <p:nvPr/>
            </p:nvSpPr>
            <p:spPr bwMode="gray">
              <a:xfrm>
                <a:off x="1471" y="2024"/>
                <a:ext cx="1664" cy="1661"/>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2"/>
              </a:solidFill>
              <a:ln w="9525">
                <a:solidFill>
                  <a:schemeClr val="accent2"/>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sp>
            <p:nvSpPr>
              <p:cNvPr id="6" name="Oval 40"/>
              <p:cNvSpPr>
                <a:spLocks noChangeArrowheads="1"/>
              </p:cNvSpPr>
              <p:nvPr/>
            </p:nvSpPr>
            <p:spPr bwMode="gray">
              <a:xfrm>
                <a:off x="1610" y="2179"/>
                <a:ext cx="1387" cy="1387"/>
              </a:xfrm>
              <a:prstGeom prst="ellipse">
                <a:avLst/>
              </a:prstGeom>
              <a:solidFill>
                <a:srgbClr val="00CCFF"/>
              </a:solidFill>
              <a:ln w="28575" algn="ctr">
                <a:solidFill>
                  <a:srgbClr val="FFFFFF"/>
                </a:solidFill>
                <a:round/>
                <a:headEnd/>
                <a:tailEnd/>
              </a:ln>
            </p:spPr>
            <p:txBody>
              <a:bodyPr wrap="none" anchor="ctr"/>
              <a:lstStyle/>
              <a:p>
                <a:pPr algn="ctr" fontAlgn="auto">
                  <a:spcBef>
                    <a:spcPts val="0"/>
                  </a:spcBef>
                  <a:spcAft>
                    <a:spcPts val="0"/>
                  </a:spcAft>
                  <a:defRPr/>
                </a:pPr>
                <a:endParaRPr kumimoji="0" lang="zh-CN" altLang="en-US" sz="1800" b="0" kern="0">
                  <a:solidFill>
                    <a:sysClr val="windowText" lastClr="000000"/>
                  </a:solidFill>
                  <a:latin typeface="宋体" charset="-122"/>
                </a:endParaRPr>
              </a:p>
            </p:txBody>
          </p:sp>
        </p:grpSp>
        <p:sp>
          <p:nvSpPr>
            <p:cNvPr id="1650694" name="Text Box 84"/>
            <p:cNvSpPr txBox="1">
              <a:spLocks noChangeArrowheads="1"/>
            </p:cNvSpPr>
            <p:nvPr/>
          </p:nvSpPr>
          <p:spPr bwMode="auto">
            <a:xfrm>
              <a:off x="4790" y="769"/>
              <a:ext cx="693" cy="366"/>
            </a:xfrm>
            <a:prstGeom prst="rect">
              <a:avLst/>
            </a:prstGeom>
            <a:noFill/>
            <a:ln>
              <a:noFill/>
            </a:ln>
            <a:extLst>
              <a:ext uri="{909E8E84-426E-40dd-AFC4-6F175D3DCCD1}"/>
              <a:ext uri="{91240B29-F687-4f45-9708-019B960494DF}"/>
            </a:extLst>
          </p:spPr>
          <p:txBody>
            <a:bodyPr>
              <a:spAutoFit/>
            </a:bodyPr>
            <a:lstStyle/>
            <a:p>
              <a:r>
                <a:rPr lang="zh-CN" altLang="zh-CN"/>
                <a:t>计算</a:t>
              </a:r>
              <a:r>
                <a:rPr lang="en-US" altLang="zh-CN"/>
                <a:t>/</a:t>
              </a:r>
              <a:r>
                <a:rPr lang="zh-CN" altLang="en-US"/>
                <a:t>求解</a:t>
              </a:r>
              <a:r>
                <a:rPr lang="zh-CN" altLang="zh-CN"/>
                <a:t>的自然化</a:t>
              </a:r>
            </a:p>
          </p:txBody>
        </p:sp>
      </p:grpSp>
      <p:sp>
        <p:nvSpPr>
          <p:cNvPr id="1650742" name="Freeform 54"/>
          <p:cNvSpPr>
            <a:spLocks/>
          </p:cNvSpPr>
          <p:nvPr/>
        </p:nvSpPr>
        <p:spPr bwMode="auto">
          <a:xfrm>
            <a:off x="1503363" y="1909763"/>
            <a:ext cx="1844675" cy="1574800"/>
          </a:xfrm>
          <a:custGeom>
            <a:avLst/>
            <a:gdLst/>
            <a:ahLst/>
            <a:cxnLst>
              <a:cxn ang="0">
                <a:pos x="0" y="0"/>
              </a:cxn>
              <a:cxn ang="0">
                <a:pos x="1303" y="1114"/>
              </a:cxn>
            </a:cxnLst>
            <a:rect l="0" t="0" r="r" b="b"/>
            <a:pathLst>
              <a:path w="1303" h="1114">
                <a:moveTo>
                  <a:pt x="0" y="0"/>
                </a:moveTo>
                <a:cubicBezTo>
                  <a:pt x="541" y="464"/>
                  <a:pt x="1083" y="928"/>
                  <a:pt x="1303" y="1114"/>
                </a:cubicBezTo>
              </a:path>
            </a:pathLst>
          </a:custGeom>
          <a:noFill/>
          <a:ln w="76200" cmpd="sng">
            <a:solidFill>
              <a:srgbClr val="CC3300"/>
            </a:solidFill>
            <a:round/>
            <a:headEnd type="none" w="med" len="med"/>
            <a:tailEnd type="triangle" w="med" len="med"/>
          </a:ln>
          <a:effectLst/>
        </p:spPr>
        <p:txBody>
          <a:bodyPr/>
          <a:lstStyle/>
          <a:p>
            <a:endParaRPr lang="zh-CN" altLang="en-US"/>
          </a:p>
        </p:txBody>
      </p:sp>
      <p:sp>
        <p:nvSpPr>
          <p:cNvPr id="1650743" name="Freeform 55"/>
          <p:cNvSpPr>
            <a:spLocks/>
          </p:cNvSpPr>
          <p:nvPr/>
        </p:nvSpPr>
        <p:spPr bwMode="auto">
          <a:xfrm flipH="1">
            <a:off x="5867400" y="1870075"/>
            <a:ext cx="1847850" cy="1614488"/>
          </a:xfrm>
          <a:custGeom>
            <a:avLst/>
            <a:gdLst/>
            <a:ahLst/>
            <a:cxnLst>
              <a:cxn ang="0">
                <a:pos x="0" y="0"/>
              </a:cxn>
              <a:cxn ang="0">
                <a:pos x="1303" y="1114"/>
              </a:cxn>
            </a:cxnLst>
            <a:rect l="0" t="0" r="r" b="b"/>
            <a:pathLst>
              <a:path w="1303" h="1114">
                <a:moveTo>
                  <a:pt x="0" y="0"/>
                </a:moveTo>
                <a:cubicBezTo>
                  <a:pt x="541" y="464"/>
                  <a:pt x="1083" y="928"/>
                  <a:pt x="1303" y="1114"/>
                </a:cubicBezTo>
              </a:path>
            </a:pathLst>
          </a:custGeom>
          <a:noFill/>
          <a:ln w="76200" cmpd="sng">
            <a:solidFill>
              <a:schemeClr val="accent2"/>
            </a:solidFill>
            <a:round/>
            <a:headEnd type="triangle" w="med" len="med"/>
            <a:tailEnd type="none" w="med" len="med"/>
          </a:ln>
          <a:effectLst/>
        </p:spPr>
        <p:txBody>
          <a:bodyPr/>
          <a:lstStyle/>
          <a:p>
            <a:endParaRPr lang="zh-CN" altLang="en-US"/>
          </a:p>
        </p:txBody>
      </p:sp>
      <p:sp>
        <p:nvSpPr>
          <p:cNvPr id="1650744" name="Rectangle 56"/>
          <p:cNvSpPr>
            <a:spLocks noChangeArrowheads="1"/>
          </p:cNvSpPr>
          <p:nvPr/>
        </p:nvSpPr>
        <p:spPr bwMode="auto">
          <a:xfrm rot="2442469">
            <a:off x="1400175" y="2709863"/>
            <a:ext cx="1800225" cy="641350"/>
          </a:xfrm>
          <a:prstGeom prst="rect">
            <a:avLst/>
          </a:prstGeom>
          <a:noFill/>
          <a:ln w="9525">
            <a:noFill/>
            <a:miter lim="800000"/>
            <a:headEnd/>
            <a:tailEnd/>
          </a:ln>
          <a:effectLst/>
        </p:spPr>
        <p:txBody>
          <a:bodyPr>
            <a:spAutoFit/>
          </a:bodyPr>
          <a:lstStyle/>
          <a:p>
            <a:r>
              <a:rPr kumimoji="0" lang="zh-CN" altLang="en-US" sz="1800">
                <a:solidFill>
                  <a:srgbClr val="CC3300"/>
                </a:solidFill>
              </a:rPr>
              <a:t>自然现象的计算的表达与推演</a:t>
            </a:r>
          </a:p>
        </p:txBody>
      </p:sp>
      <p:sp>
        <p:nvSpPr>
          <p:cNvPr id="1650745" name="Rectangle 57"/>
          <p:cNvSpPr>
            <a:spLocks noChangeArrowheads="1"/>
          </p:cNvSpPr>
          <p:nvPr/>
        </p:nvSpPr>
        <p:spPr bwMode="auto">
          <a:xfrm rot="-2443206">
            <a:off x="5754688" y="2671763"/>
            <a:ext cx="2403475" cy="641350"/>
          </a:xfrm>
          <a:prstGeom prst="rect">
            <a:avLst/>
          </a:prstGeom>
          <a:noFill/>
          <a:ln w="9525">
            <a:noFill/>
            <a:miter lim="800000"/>
            <a:headEnd/>
            <a:tailEnd/>
          </a:ln>
          <a:effectLst/>
        </p:spPr>
        <p:txBody>
          <a:bodyPr>
            <a:spAutoFit/>
          </a:bodyPr>
          <a:lstStyle/>
          <a:p>
            <a:r>
              <a:rPr kumimoji="0" lang="zh-CN" altLang="en-US" sz="1800">
                <a:solidFill>
                  <a:schemeClr val="accent2"/>
                </a:solidFill>
              </a:rPr>
              <a:t>用社会</a:t>
            </a:r>
            <a:r>
              <a:rPr kumimoji="0" lang="en-US" altLang="zh-CN" sz="1800">
                <a:solidFill>
                  <a:schemeClr val="accent2"/>
                </a:solidFill>
              </a:rPr>
              <a:t>/</a:t>
            </a:r>
            <a:r>
              <a:rPr kumimoji="0" lang="zh-CN" altLang="en-US" sz="1800">
                <a:solidFill>
                  <a:schemeClr val="accent2"/>
                </a:solidFill>
              </a:rPr>
              <a:t>自然所接受的形式体现计算及结果</a:t>
            </a:r>
          </a:p>
        </p:txBody>
      </p:sp>
      <p:sp>
        <p:nvSpPr>
          <p:cNvPr id="1650746" name="Text Box 58"/>
          <p:cNvSpPr txBox="1">
            <a:spLocks noChangeArrowheads="1"/>
          </p:cNvSpPr>
          <p:nvPr/>
        </p:nvSpPr>
        <p:spPr bwMode="auto">
          <a:xfrm>
            <a:off x="3006725" y="5322888"/>
            <a:ext cx="1060450" cy="825500"/>
          </a:xfrm>
          <a:prstGeom prst="rect">
            <a:avLst/>
          </a:prstGeom>
          <a:noFill/>
          <a:ln w="9525">
            <a:noFill/>
            <a:miter lim="800000"/>
            <a:headEnd/>
            <a:tailEnd/>
          </a:ln>
          <a:effectLst/>
        </p:spPr>
        <p:txBody>
          <a:bodyPr>
            <a:spAutoFit/>
          </a:bodyPr>
          <a:lstStyle/>
          <a:p>
            <a:r>
              <a:rPr lang="zh-CN" altLang="en-US" sz="1600" dirty="0"/>
              <a:t>局域网</a:t>
            </a:r>
            <a:r>
              <a:rPr lang="en-US" altLang="zh-CN" sz="1600" dirty="0"/>
              <a:t>/</a:t>
            </a:r>
            <a:r>
              <a:rPr lang="zh-CN" altLang="en-US" sz="1600" dirty="0"/>
              <a:t>广域网：机器网络</a:t>
            </a:r>
          </a:p>
        </p:txBody>
      </p:sp>
      <p:sp>
        <p:nvSpPr>
          <p:cNvPr id="1650747" name="Text Box 59"/>
          <p:cNvSpPr txBox="1">
            <a:spLocks noChangeArrowheads="1"/>
          </p:cNvSpPr>
          <p:nvPr/>
        </p:nvSpPr>
        <p:spPr bwMode="auto">
          <a:xfrm>
            <a:off x="1979613" y="5322888"/>
            <a:ext cx="1079500" cy="1077218"/>
          </a:xfrm>
          <a:prstGeom prst="rect">
            <a:avLst/>
          </a:prstGeom>
          <a:noFill/>
          <a:ln w="9525">
            <a:noFill/>
            <a:miter lim="800000"/>
            <a:headEnd/>
            <a:tailEnd/>
          </a:ln>
          <a:effectLst/>
        </p:spPr>
        <p:txBody>
          <a:bodyPr>
            <a:spAutoFit/>
          </a:bodyPr>
          <a:lstStyle/>
          <a:p>
            <a:pPr algn="l"/>
            <a:r>
              <a:rPr lang="zh-CN" altLang="en-US" sz="1600" dirty="0"/>
              <a:t>互联网：信息网络</a:t>
            </a:r>
            <a:r>
              <a:rPr lang="en-US" altLang="zh-CN" sz="1600" dirty="0"/>
              <a:t>/</a:t>
            </a:r>
            <a:r>
              <a:rPr lang="zh-CN" altLang="en-US" sz="1600" dirty="0"/>
              <a:t>广义资源网络</a:t>
            </a:r>
          </a:p>
        </p:txBody>
      </p:sp>
      <p:sp>
        <p:nvSpPr>
          <p:cNvPr id="1650748" name="Text Box 60"/>
          <p:cNvSpPr txBox="1">
            <a:spLocks noChangeArrowheads="1"/>
          </p:cNvSpPr>
          <p:nvPr/>
        </p:nvSpPr>
        <p:spPr bwMode="auto">
          <a:xfrm>
            <a:off x="1116013" y="5322888"/>
            <a:ext cx="857250" cy="1069975"/>
          </a:xfrm>
          <a:prstGeom prst="rect">
            <a:avLst/>
          </a:prstGeom>
          <a:noFill/>
          <a:ln w="9525">
            <a:noFill/>
            <a:miter lim="800000"/>
            <a:headEnd/>
            <a:tailEnd/>
          </a:ln>
          <a:effectLst/>
        </p:spPr>
        <p:txBody>
          <a:bodyPr>
            <a:spAutoFit/>
          </a:bodyPr>
          <a:lstStyle/>
          <a:p>
            <a:r>
              <a:rPr lang="zh-CN" altLang="en-US" sz="1600" dirty="0"/>
              <a:t>物联网</a:t>
            </a:r>
            <a:r>
              <a:rPr lang="en-US" altLang="zh-CN" sz="1600" dirty="0"/>
              <a:t>;</a:t>
            </a:r>
            <a:r>
              <a:rPr lang="zh-CN" altLang="en-US" sz="1600" dirty="0"/>
              <a:t>知识网</a:t>
            </a:r>
            <a:r>
              <a:rPr lang="en-US" altLang="zh-CN" sz="1600" dirty="0"/>
              <a:t>;</a:t>
            </a:r>
            <a:r>
              <a:rPr lang="zh-CN" altLang="en-US" sz="1600" dirty="0"/>
              <a:t>服务网</a:t>
            </a:r>
            <a:r>
              <a:rPr lang="en-US" altLang="zh-CN" sz="1600" dirty="0"/>
              <a:t>;</a:t>
            </a:r>
            <a:r>
              <a:rPr lang="zh-CN" altLang="en-US" sz="1600" dirty="0"/>
              <a:t>社会网</a:t>
            </a:r>
          </a:p>
        </p:txBody>
      </p:sp>
      <p:grpSp>
        <p:nvGrpSpPr>
          <p:cNvPr id="1650712" name="Group 61"/>
          <p:cNvGrpSpPr>
            <a:grpSpLocks/>
          </p:cNvGrpSpPr>
          <p:nvPr/>
        </p:nvGrpSpPr>
        <p:grpSpPr bwMode="auto">
          <a:xfrm>
            <a:off x="3059113" y="3413125"/>
            <a:ext cx="792162" cy="504825"/>
            <a:chOff x="657" y="300"/>
            <a:chExt cx="499" cy="318"/>
          </a:xfrm>
        </p:grpSpPr>
        <p:sp>
          <p:nvSpPr>
            <p:cNvPr id="1650750" name="Oval 62"/>
            <p:cNvSpPr>
              <a:spLocks noChangeArrowheads="1"/>
            </p:cNvSpPr>
            <p:nvPr/>
          </p:nvSpPr>
          <p:spPr bwMode="auto">
            <a:xfrm>
              <a:off x="657" y="300"/>
              <a:ext cx="499" cy="318"/>
            </a:xfrm>
            <a:prstGeom prst="ellipse">
              <a:avLst/>
            </a:prstGeom>
            <a:solidFill>
              <a:srgbClr val="CC0000"/>
            </a:solidFill>
            <a:ln w="9525">
              <a:noFill/>
              <a:round/>
              <a:headEnd/>
              <a:tailEnd/>
            </a:ln>
            <a:effectLst/>
          </p:spPr>
          <p:txBody>
            <a:bodyPr wrap="none" anchor="ctr"/>
            <a:lstStyle/>
            <a:p>
              <a:endParaRPr lang="zh-CN" altLang="en-US"/>
            </a:p>
          </p:txBody>
        </p:sp>
        <p:sp>
          <p:nvSpPr>
            <p:cNvPr id="1650695" name="Text Box 84"/>
            <p:cNvSpPr txBox="1">
              <a:spLocks noChangeArrowheads="1"/>
            </p:cNvSpPr>
            <p:nvPr/>
          </p:nvSpPr>
          <p:spPr bwMode="auto">
            <a:xfrm>
              <a:off x="703" y="346"/>
              <a:ext cx="409" cy="212"/>
            </a:xfrm>
            <a:prstGeom prst="rect">
              <a:avLst/>
            </a:prstGeom>
            <a:noFill/>
            <a:ln>
              <a:noFill/>
            </a:ln>
            <a:extLst>
              <a:ext uri="{909E8E84-426E-40dd-AFC4-6F175D3DCCD1}"/>
              <a:ext uri="{91240B29-F687-4f45-9708-019B960494DF}"/>
            </a:extLst>
          </p:spPr>
          <p:txBody>
            <a:bodyPr>
              <a:spAutoFit/>
            </a:bodyPr>
            <a:lstStyle/>
            <a:p>
              <a:pPr algn="ctr"/>
              <a:r>
                <a:rPr lang="zh-CN" altLang="en-US">
                  <a:solidFill>
                    <a:schemeClr val="bg1"/>
                  </a:solidFill>
                </a:rPr>
                <a:t>抽象</a:t>
              </a:r>
            </a:p>
          </p:txBody>
        </p:sp>
      </p:grpSp>
      <p:grpSp>
        <p:nvGrpSpPr>
          <p:cNvPr id="1650713" name="Group 64"/>
          <p:cNvGrpSpPr>
            <a:grpSpLocks/>
          </p:cNvGrpSpPr>
          <p:nvPr/>
        </p:nvGrpSpPr>
        <p:grpSpPr bwMode="auto">
          <a:xfrm>
            <a:off x="5148263" y="3413125"/>
            <a:ext cx="822325" cy="504825"/>
            <a:chOff x="984" y="536"/>
            <a:chExt cx="518" cy="318"/>
          </a:xfrm>
        </p:grpSpPr>
        <p:sp>
          <p:nvSpPr>
            <p:cNvPr id="1650753" name="Oval 65"/>
            <p:cNvSpPr>
              <a:spLocks noChangeArrowheads="1"/>
            </p:cNvSpPr>
            <p:nvPr/>
          </p:nvSpPr>
          <p:spPr bwMode="auto">
            <a:xfrm>
              <a:off x="984" y="536"/>
              <a:ext cx="499" cy="318"/>
            </a:xfrm>
            <a:prstGeom prst="ellipse">
              <a:avLst/>
            </a:prstGeom>
            <a:solidFill>
              <a:schemeClr val="accent2"/>
            </a:solidFill>
            <a:ln w="9525">
              <a:noFill/>
              <a:round/>
              <a:headEnd/>
              <a:tailEnd/>
            </a:ln>
            <a:effectLst/>
          </p:spPr>
          <p:txBody>
            <a:bodyPr wrap="none" anchor="ctr"/>
            <a:lstStyle/>
            <a:p>
              <a:endParaRPr lang="zh-CN" altLang="en-US"/>
            </a:p>
          </p:txBody>
        </p:sp>
        <p:sp>
          <p:nvSpPr>
            <p:cNvPr id="16" name="Text Box 84"/>
            <p:cNvSpPr txBox="1">
              <a:spLocks noChangeArrowheads="1"/>
            </p:cNvSpPr>
            <p:nvPr/>
          </p:nvSpPr>
          <p:spPr bwMode="auto">
            <a:xfrm>
              <a:off x="984" y="581"/>
              <a:ext cx="518" cy="212"/>
            </a:xfrm>
            <a:prstGeom prst="rect">
              <a:avLst/>
            </a:prstGeom>
            <a:noFill/>
            <a:ln>
              <a:noFill/>
            </a:ln>
            <a:extLst>
              <a:ext uri="{909E8E84-426E-40dd-AFC4-6F175D3DCCD1}"/>
              <a:ext uri="{91240B29-F687-4f45-9708-019B960494DF}"/>
            </a:extLst>
          </p:spPr>
          <p:txBody>
            <a:bodyPr>
              <a:spAutoFit/>
            </a:bodyPr>
            <a:lstStyle/>
            <a:p>
              <a:pPr algn="ctr"/>
              <a:r>
                <a:rPr lang="zh-CN" altLang="en-US">
                  <a:solidFill>
                    <a:schemeClr val="bg1"/>
                  </a:solidFill>
                </a:rPr>
                <a:t>自动化</a:t>
              </a:r>
            </a:p>
          </p:txBody>
        </p:sp>
      </p:grpSp>
      <p:sp>
        <p:nvSpPr>
          <p:cNvPr id="1650755" name="Text Box 67"/>
          <p:cNvSpPr txBox="1">
            <a:spLocks noChangeArrowheads="1"/>
          </p:cNvSpPr>
          <p:nvPr/>
        </p:nvSpPr>
        <p:spPr bwMode="auto">
          <a:xfrm>
            <a:off x="5191125" y="5373688"/>
            <a:ext cx="1042988" cy="581025"/>
          </a:xfrm>
          <a:prstGeom prst="rect">
            <a:avLst/>
          </a:prstGeom>
          <a:noFill/>
          <a:ln w="9525">
            <a:noFill/>
            <a:miter lim="800000"/>
            <a:headEnd/>
            <a:tailEnd/>
          </a:ln>
          <a:effectLst/>
        </p:spPr>
        <p:txBody>
          <a:bodyPr>
            <a:spAutoFit/>
          </a:bodyPr>
          <a:lstStyle/>
          <a:p>
            <a:r>
              <a:rPr lang="zh-CN" altLang="en-US" sz="1600" dirty="0"/>
              <a:t>事务管理</a:t>
            </a:r>
          </a:p>
          <a:p>
            <a:r>
              <a:rPr lang="zh-CN" altLang="en-US" sz="1600" dirty="0"/>
              <a:t>与数据库</a:t>
            </a:r>
          </a:p>
        </p:txBody>
      </p:sp>
      <p:sp>
        <p:nvSpPr>
          <p:cNvPr id="1650756" name="Text Box 68"/>
          <p:cNvSpPr txBox="1">
            <a:spLocks noChangeArrowheads="1"/>
          </p:cNvSpPr>
          <p:nvPr/>
        </p:nvSpPr>
        <p:spPr bwMode="auto">
          <a:xfrm>
            <a:off x="6191250" y="5373688"/>
            <a:ext cx="1212850" cy="581025"/>
          </a:xfrm>
          <a:prstGeom prst="rect">
            <a:avLst/>
          </a:prstGeom>
          <a:noFill/>
          <a:ln w="9525">
            <a:noFill/>
            <a:miter lim="800000"/>
            <a:headEnd/>
            <a:tailEnd/>
          </a:ln>
          <a:effectLst/>
        </p:spPr>
        <p:txBody>
          <a:bodyPr>
            <a:spAutoFit/>
          </a:bodyPr>
          <a:lstStyle/>
          <a:p>
            <a:r>
              <a:rPr lang="zh-CN" altLang="en-US" sz="1600" dirty="0"/>
              <a:t>数据分析与数据仓库</a:t>
            </a:r>
          </a:p>
        </p:txBody>
      </p:sp>
      <p:sp>
        <p:nvSpPr>
          <p:cNvPr id="1650757" name="Text Box 69"/>
          <p:cNvSpPr txBox="1">
            <a:spLocks noChangeArrowheads="1"/>
          </p:cNvSpPr>
          <p:nvPr/>
        </p:nvSpPr>
        <p:spPr bwMode="auto">
          <a:xfrm>
            <a:off x="7388225" y="5373688"/>
            <a:ext cx="1169988" cy="581025"/>
          </a:xfrm>
          <a:prstGeom prst="rect">
            <a:avLst/>
          </a:prstGeom>
          <a:noFill/>
          <a:ln w="9525">
            <a:noFill/>
            <a:miter lim="800000"/>
            <a:headEnd/>
            <a:tailEnd/>
          </a:ln>
          <a:effectLst/>
        </p:spPr>
        <p:txBody>
          <a:bodyPr>
            <a:spAutoFit/>
          </a:bodyPr>
          <a:lstStyle/>
          <a:p>
            <a:r>
              <a:rPr lang="zh-CN" altLang="en-US" sz="1600" dirty="0"/>
              <a:t>数据聚集与大数据</a:t>
            </a:r>
          </a:p>
        </p:txBody>
      </p:sp>
      <p:grpSp>
        <p:nvGrpSpPr>
          <p:cNvPr id="1650714" name="Group 70"/>
          <p:cNvGrpSpPr>
            <a:grpSpLocks/>
          </p:cNvGrpSpPr>
          <p:nvPr/>
        </p:nvGrpSpPr>
        <p:grpSpPr bwMode="auto">
          <a:xfrm>
            <a:off x="223838" y="1468438"/>
            <a:ext cx="8839200" cy="3492500"/>
            <a:chOff x="141" y="925"/>
            <a:chExt cx="5568" cy="2200"/>
          </a:xfrm>
        </p:grpSpPr>
        <p:sp>
          <p:nvSpPr>
            <p:cNvPr id="1650759" name="Text Box 71"/>
            <p:cNvSpPr txBox="1">
              <a:spLocks noChangeArrowheads="1"/>
            </p:cNvSpPr>
            <p:nvPr/>
          </p:nvSpPr>
          <p:spPr bwMode="auto">
            <a:xfrm>
              <a:off x="2034" y="925"/>
              <a:ext cx="675" cy="366"/>
            </a:xfrm>
            <a:prstGeom prst="rect">
              <a:avLst/>
            </a:prstGeom>
            <a:noFill/>
            <a:ln w="9525">
              <a:noFill/>
              <a:miter lim="800000"/>
              <a:headEnd/>
              <a:tailEnd/>
            </a:ln>
            <a:effectLst/>
          </p:spPr>
          <p:txBody>
            <a:bodyPr>
              <a:spAutoFit/>
            </a:bodyPr>
            <a:lstStyle/>
            <a:p>
              <a:r>
                <a:rPr lang="zh-CN" altLang="en-US"/>
                <a:t>量子计算</a:t>
              </a:r>
              <a:r>
                <a:rPr lang="en-US" altLang="zh-CN"/>
                <a:t>/</a:t>
              </a:r>
              <a:r>
                <a:rPr lang="zh-CN" altLang="en-US"/>
                <a:t>光子计算</a:t>
              </a:r>
            </a:p>
          </p:txBody>
        </p:sp>
        <p:sp>
          <p:nvSpPr>
            <p:cNvPr id="1650760" name="Text Box 72"/>
            <p:cNvSpPr txBox="1">
              <a:spLocks noChangeArrowheads="1"/>
            </p:cNvSpPr>
            <p:nvPr/>
          </p:nvSpPr>
          <p:spPr bwMode="auto">
            <a:xfrm>
              <a:off x="3142" y="1147"/>
              <a:ext cx="628" cy="212"/>
            </a:xfrm>
            <a:prstGeom prst="rect">
              <a:avLst/>
            </a:prstGeom>
            <a:noFill/>
            <a:ln w="9525">
              <a:noFill/>
              <a:miter lim="800000"/>
              <a:headEnd/>
              <a:tailEnd/>
            </a:ln>
            <a:effectLst/>
          </p:spPr>
          <p:txBody>
            <a:bodyPr wrap="none">
              <a:spAutoFit/>
            </a:bodyPr>
            <a:lstStyle/>
            <a:p>
              <a:r>
                <a:rPr lang="zh-CN" altLang="en-US"/>
                <a:t>移动计算</a:t>
              </a:r>
            </a:p>
          </p:txBody>
        </p:sp>
        <p:sp>
          <p:nvSpPr>
            <p:cNvPr id="1650761" name="Text Box 73"/>
            <p:cNvSpPr txBox="1">
              <a:spLocks noChangeArrowheads="1"/>
            </p:cNvSpPr>
            <p:nvPr/>
          </p:nvSpPr>
          <p:spPr bwMode="auto">
            <a:xfrm>
              <a:off x="1027" y="1117"/>
              <a:ext cx="756" cy="366"/>
            </a:xfrm>
            <a:prstGeom prst="rect">
              <a:avLst/>
            </a:prstGeom>
            <a:noFill/>
            <a:ln w="9525">
              <a:noFill/>
              <a:miter lim="800000"/>
              <a:headEnd/>
              <a:tailEnd/>
            </a:ln>
            <a:effectLst/>
          </p:spPr>
          <p:txBody>
            <a:bodyPr wrap="none">
              <a:spAutoFit/>
            </a:bodyPr>
            <a:lstStyle/>
            <a:p>
              <a:r>
                <a:rPr lang="zh-CN" altLang="en-US"/>
                <a:t>生物计算</a:t>
              </a:r>
            </a:p>
            <a:p>
              <a:r>
                <a:rPr lang="zh-CN" altLang="en-US"/>
                <a:t>计算生物学</a:t>
              </a:r>
            </a:p>
          </p:txBody>
        </p:sp>
        <p:sp>
          <p:nvSpPr>
            <p:cNvPr id="1650762" name="Text Box 74"/>
            <p:cNvSpPr txBox="1">
              <a:spLocks noChangeArrowheads="1"/>
            </p:cNvSpPr>
            <p:nvPr/>
          </p:nvSpPr>
          <p:spPr bwMode="auto">
            <a:xfrm>
              <a:off x="142" y="1779"/>
              <a:ext cx="756" cy="366"/>
            </a:xfrm>
            <a:prstGeom prst="rect">
              <a:avLst/>
            </a:prstGeom>
            <a:noFill/>
            <a:ln w="9525">
              <a:noFill/>
              <a:miter lim="800000"/>
              <a:headEnd/>
              <a:tailEnd/>
            </a:ln>
            <a:effectLst/>
          </p:spPr>
          <p:txBody>
            <a:bodyPr wrap="none">
              <a:spAutoFit/>
            </a:bodyPr>
            <a:lstStyle/>
            <a:p>
              <a:r>
                <a:rPr lang="zh-CN" altLang="en-US"/>
                <a:t>计算物理学</a:t>
              </a:r>
            </a:p>
            <a:p>
              <a:r>
                <a:rPr lang="zh-CN" altLang="en-US"/>
                <a:t>计算化学</a:t>
              </a:r>
            </a:p>
          </p:txBody>
        </p:sp>
        <p:sp>
          <p:nvSpPr>
            <p:cNvPr id="1650763" name="Text Box 75"/>
            <p:cNvSpPr txBox="1">
              <a:spLocks noChangeArrowheads="1"/>
            </p:cNvSpPr>
            <p:nvPr/>
          </p:nvSpPr>
          <p:spPr bwMode="auto">
            <a:xfrm>
              <a:off x="141" y="2338"/>
              <a:ext cx="756" cy="520"/>
            </a:xfrm>
            <a:prstGeom prst="rect">
              <a:avLst/>
            </a:prstGeom>
            <a:noFill/>
            <a:ln w="9525">
              <a:noFill/>
              <a:miter lim="800000"/>
              <a:headEnd/>
              <a:tailEnd/>
            </a:ln>
            <a:effectLst/>
          </p:spPr>
          <p:txBody>
            <a:bodyPr wrap="none">
              <a:spAutoFit/>
            </a:bodyPr>
            <a:lstStyle/>
            <a:p>
              <a:r>
                <a:rPr lang="zh-CN" altLang="en-US"/>
                <a:t>计算经济学</a:t>
              </a:r>
            </a:p>
            <a:p>
              <a:r>
                <a:rPr lang="zh-CN" altLang="en-US"/>
                <a:t>计算统计学</a:t>
              </a:r>
            </a:p>
            <a:p>
              <a:r>
                <a:rPr lang="zh-CN" altLang="en-US"/>
                <a:t>计算金融学</a:t>
              </a:r>
            </a:p>
          </p:txBody>
        </p:sp>
        <p:sp>
          <p:nvSpPr>
            <p:cNvPr id="1650764" name="Text Box 76"/>
            <p:cNvSpPr txBox="1">
              <a:spLocks noChangeArrowheads="1"/>
            </p:cNvSpPr>
            <p:nvPr/>
          </p:nvSpPr>
          <p:spPr bwMode="auto">
            <a:xfrm>
              <a:off x="4944" y="1663"/>
              <a:ext cx="756" cy="366"/>
            </a:xfrm>
            <a:prstGeom prst="rect">
              <a:avLst/>
            </a:prstGeom>
            <a:noFill/>
            <a:ln w="9525">
              <a:noFill/>
              <a:miter lim="800000"/>
              <a:headEnd/>
              <a:tailEnd/>
            </a:ln>
            <a:effectLst/>
          </p:spPr>
          <p:txBody>
            <a:bodyPr wrap="none">
              <a:spAutoFit/>
            </a:bodyPr>
            <a:lstStyle/>
            <a:p>
              <a:r>
                <a:rPr lang="zh-CN" altLang="en-US"/>
                <a:t>企业计算</a:t>
              </a:r>
            </a:p>
            <a:p>
              <a:r>
                <a:rPr kumimoji="0" lang="zh-CN" altLang="en-US"/>
                <a:t>计算工程学</a:t>
              </a:r>
            </a:p>
          </p:txBody>
        </p:sp>
        <p:sp>
          <p:nvSpPr>
            <p:cNvPr id="1650765" name="Text Box 77"/>
            <p:cNvSpPr txBox="1">
              <a:spLocks noChangeArrowheads="1"/>
            </p:cNvSpPr>
            <p:nvPr/>
          </p:nvSpPr>
          <p:spPr bwMode="auto">
            <a:xfrm>
              <a:off x="4941" y="2135"/>
              <a:ext cx="628" cy="366"/>
            </a:xfrm>
            <a:prstGeom prst="rect">
              <a:avLst/>
            </a:prstGeom>
            <a:noFill/>
            <a:ln w="9525">
              <a:noFill/>
              <a:miter lim="800000"/>
              <a:headEnd/>
              <a:tailEnd/>
            </a:ln>
            <a:effectLst/>
          </p:spPr>
          <p:txBody>
            <a:bodyPr wrap="none">
              <a:spAutoFit/>
            </a:bodyPr>
            <a:lstStyle/>
            <a:p>
              <a:r>
                <a:rPr kumimoji="0" lang="zh-CN" altLang="en-US"/>
                <a:t>服</a:t>
              </a:r>
              <a:r>
                <a:rPr lang="zh-CN" altLang="en-US"/>
                <a:t>务计算</a:t>
              </a:r>
            </a:p>
            <a:p>
              <a:r>
                <a:rPr lang="zh-CN" altLang="en-US"/>
                <a:t>云计算</a:t>
              </a:r>
            </a:p>
          </p:txBody>
        </p:sp>
        <p:sp>
          <p:nvSpPr>
            <p:cNvPr id="1650766" name="Text Box 78"/>
            <p:cNvSpPr txBox="1">
              <a:spLocks noChangeArrowheads="1"/>
            </p:cNvSpPr>
            <p:nvPr/>
          </p:nvSpPr>
          <p:spPr bwMode="auto">
            <a:xfrm>
              <a:off x="4953" y="2605"/>
              <a:ext cx="756" cy="520"/>
            </a:xfrm>
            <a:prstGeom prst="rect">
              <a:avLst/>
            </a:prstGeom>
            <a:noFill/>
            <a:ln w="9525">
              <a:noFill/>
              <a:miter lim="800000"/>
              <a:headEnd/>
              <a:tailEnd/>
            </a:ln>
            <a:effectLst/>
          </p:spPr>
          <p:txBody>
            <a:bodyPr wrap="none">
              <a:spAutoFit/>
            </a:bodyPr>
            <a:lstStyle/>
            <a:p>
              <a:r>
                <a:rPr lang="zh-CN" altLang="en-US"/>
                <a:t>社会计算</a:t>
              </a:r>
            </a:p>
            <a:p>
              <a:r>
                <a:rPr lang="zh-CN" altLang="en-US"/>
                <a:t>计算广告学</a:t>
              </a:r>
            </a:p>
            <a:p>
              <a:r>
                <a:rPr lang="zh-CN" altLang="en-US"/>
                <a:t>媒体计算</a:t>
              </a:r>
            </a:p>
          </p:txBody>
        </p:sp>
        <p:sp>
          <p:nvSpPr>
            <p:cNvPr id="1650767" name="Text Box 79"/>
            <p:cNvSpPr txBox="1">
              <a:spLocks noChangeArrowheads="1"/>
            </p:cNvSpPr>
            <p:nvPr/>
          </p:nvSpPr>
          <p:spPr bwMode="auto">
            <a:xfrm>
              <a:off x="3117" y="1566"/>
              <a:ext cx="628" cy="212"/>
            </a:xfrm>
            <a:prstGeom prst="rect">
              <a:avLst/>
            </a:prstGeom>
            <a:noFill/>
            <a:ln w="9525">
              <a:noFill/>
              <a:miter lim="800000"/>
              <a:headEnd/>
              <a:tailEnd/>
            </a:ln>
            <a:effectLst/>
          </p:spPr>
          <p:txBody>
            <a:bodyPr wrap="none">
              <a:spAutoFit/>
            </a:bodyPr>
            <a:lstStyle/>
            <a:p>
              <a:r>
                <a:rPr kumimoji="0" lang="zh-CN" altLang="en-US"/>
                <a:t>纳米计</a:t>
              </a:r>
              <a:r>
                <a:rPr lang="zh-CN" altLang="en-US"/>
                <a:t>算</a:t>
              </a:r>
            </a:p>
          </p:txBody>
        </p:sp>
        <p:sp>
          <p:nvSpPr>
            <p:cNvPr id="1650768" name="Text Box 80"/>
            <p:cNvSpPr txBox="1">
              <a:spLocks noChangeArrowheads="1"/>
            </p:cNvSpPr>
            <p:nvPr/>
          </p:nvSpPr>
          <p:spPr bwMode="auto">
            <a:xfrm>
              <a:off x="3515" y="1344"/>
              <a:ext cx="628" cy="212"/>
            </a:xfrm>
            <a:prstGeom prst="rect">
              <a:avLst/>
            </a:prstGeom>
            <a:noFill/>
            <a:ln w="9525">
              <a:noFill/>
              <a:miter lim="800000"/>
              <a:headEnd/>
              <a:tailEnd/>
            </a:ln>
            <a:effectLst/>
          </p:spPr>
          <p:txBody>
            <a:bodyPr wrap="none">
              <a:spAutoFit/>
            </a:bodyPr>
            <a:lstStyle/>
            <a:p>
              <a:r>
                <a:rPr lang="zh-CN" altLang="en-US"/>
                <a:t>智能计算</a:t>
              </a:r>
            </a:p>
          </p:txBody>
        </p:sp>
        <p:sp>
          <p:nvSpPr>
            <p:cNvPr id="1650769" name="Text Box 81"/>
            <p:cNvSpPr txBox="1">
              <a:spLocks noChangeArrowheads="1"/>
            </p:cNvSpPr>
            <p:nvPr/>
          </p:nvSpPr>
          <p:spPr bwMode="auto">
            <a:xfrm>
              <a:off x="1555" y="1421"/>
              <a:ext cx="756" cy="212"/>
            </a:xfrm>
            <a:prstGeom prst="rect">
              <a:avLst/>
            </a:prstGeom>
            <a:noFill/>
            <a:ln w="9525">
              <a:noFill/>
              <a:miter lim="800000"/>
              <a:headEnd/>
              <a:tailEnd/>
            </a:ln>
            <a:effectLst/>
          </p:spPr>
          <p:txBody>
            <a:bodyPr wrap="none">
              <a:spAutoFit/>
            </a:bodyPr>
            <a:lstStyle/>
            <a:p>
              <a:r>
                <a:rPr lang="zh-CN" altLang="en-US"/>
                <a:t>计算语言学</a:t>
              </a:r>
            </a:p>
          </p:txBody>
        </p:sp>
        <p:sp>
          <p:nvSpPr>
            <p:cNvPr id="1650770" name="Text Box 82"/>
            <p:cNvSpPr txBox="1">
              <a:spLocks noChangeArrowheads="1"/>
            </p:cNvSpPr>
            <p:nvPr/>
          </p:nvSpPr>
          <p:spPr bwMode="auto">
            <a:xfrm>
              <a:off x="3718" y="1518"/>
              <a:ext cx="628" cy="212"/>
            </a:xfrm>
            <a:prstGeom prst="rect">
              <a:avLst/>
            </a:prstGeom>
            <a:noFill/>
            <a:ln w="9525">
              <a:noFill/>
              <a:miter lim="800000"/>
              <a:headEnd/>
              <a:tailEnd/>
            </a:ln>
            <a:effectLst/>
          </p:spPr>
          <p:txBody>
            <a:bodyPr wrap="none">
              <a:spAutoFit/>
            </a:bodyPr>
            <a:lstStyle/>
            <a:p>
              <a:r>
                <a:rPr lang="zh-CN" altLang="en-US"/>
                <a:t>神经计算</a:t>
              </a:r>
            </a:p>
          </p:txBody>
        </p:sp>
      </p:grpSp>
      <p:sp>
        <p:nvSpPr>
          <p:cNvPr id="1650771" name="Text Box 16"/>
          <p:cNvSpPr txBox="1">
            <a:spLocks noChangeArrowheads="1"/>
          </p:cNvSpPr>
          <p:nvPr/>
        </p:nvSpPr>
        <p:spPr bwMode="auto">
          <a:xfrm>
            <a:off x="163513" y="0"/>
            <a:ext cx="5135562" cy="822325"/>
          </a:xfrm>
          <a:prstGeom prst="rect">
            <a:avLst/>
          </a:prstGeom>
          <a:noFill/>
          <a:ln w="9525">
            <a:noFill/>
            <a:miter lim="800000"/>
            <a:headEnd/>
            <a:tailEnd/>
          </a:ln>
        </p:spPr>
        <p:txBody>
          <a:bodyPr wrap="none">
            <a:spAutoFit/>
          </a:bodyPr>
          <a:lstStyle/>
          <a:p>
            <a:pPr>
              <a:lnSpc>
                <a:spcPct val="120000"/>
              </a:lnSpc>
            </a:pPr>
            <a:r>
              <a:rPr lang="zh-CN" altLang="en-US" sz="2000" dirty="0">
                <a:solidFill>
                  <a:schemeClr val="bg1"/>
                </a:solidFill>
                <a:ea typeface="华文中宋" pitchFamily="2" charset="-122"/>
              </a:rPr>
              <a:t>大学计算思维教育空间</a:t>
            </a:r>
            <a:r>
              <a:rPr lang="en-US" altLang="zh-CN" sz="2000" dirty="0">
                <a:solidFill>
                  <a:schemeClr val="bg1"/>
                </a:solidFill>
                <a:ea typeface="华文中宋" pitchFamily="2" charset="-122"/>
              </a:rPr>
              <a:t>—</a:t>
            </a:r>
            <a:r>
              <a:rPr lang="zh-CN" altLang="en-US" sz="2000" dirty="0">
                <a:solidFill>
                  <a:schemeClr val="bg1"/>
                </a:solidFill>
                <a:ea typeface="华文中宋" pitchFamily="2" charset="-122"/>
              </a:rPr>
              <a:t>计算之树</a:t>
            </a:r>
            <a:r>
              <a:rPr lang="en-US" altLang="zh-CN" sz="2000" dirty="0">
                <a:solidFill>
                  <a:schemeClr val="bg1"/>
                </a:solidFill>
                <a:ea typeface="华文中宋" pitchFamily="2" charset="-122"/>
              </a:rPr>
              <a:t>?</a:t>
            </a:r>
          </a:p>
          <a:p>
            <a:pPr>
              <a:lnSpc>
                <a:spcPct val="120000"/>
              </a:lnSpc>
            </a:pPr>
            <a:r>
              <a:rPr lang="en-US" altLang="zh-CN" sz="2000" dirty="0">
                <a:solidFill>
                  <a:schemeClr val="bg1"/>
                </a:solidFill>
                <a:ea typeface="华文中宋" pitchFamily="2" charset="-122"/>
              </a:rPr>
              <a:t>(5) </a:t>
            </a:r>
            <a:r>
              <a:rPr lang="zh-CN" altLang="en-US" sz="2000" dirty="0">
                <a:solidFill>
                  <a:schemeClr val="bg1"/>
                </a:solidFill>
                <a:ea typeface="华文中宋" pitchFamily="2" charset="-122"/>
              </a:rPr>
              <a:t>为什么网络化思维、数据化思维很重要？</a:t>
            </a:r>
          </a:p>
        </p:txBody>
      </p:sp>
      <p:sp>
        <p:nvSpPr>
          <p:cNvPr id="1650772" name="Text Box 84"/>
          <p:cNvSpPr txBox="1">
            <a:spLocks noChangeArrowheads="1"/>
          </p:cNvSpPr>
          <p:nvPr/>
        </p:nvSpPr>
        <p:spPr bwMode="auto">
          <a:xfrm>
            <a:off x="936625" y="3860800"/>
            <a:ext cx="7366000" cy="701675"/>
          </a:xfrm>
          <a:prstGeom prst="rect">
            <a:avLst/>
          </a:prstGeom>
          <a:solidFill>
            <a:schemeClr val="tx1"/>
          </a:solidFill>
          <a:ln w="9525">
            <a:noFill/>
            <a:miter lim="800000"/>
            <a:headEnd/>
            <a:tailEnd/>
          </a:ln>
          <a:effectLst/>
        </p:spPr>
        <p:txBody>
          <a:bodyPr wrap="none">
            <a:spAutoFit/>
          </a:bodyPr>
          <a:lstStyle/>
          <a:p>
            <a:r>
              <a:rPr lang="zh-CN" altLang="en-US" sz="4000">
                <a:solidFill>
                  <a:schemeClr val="bg1"/>
                </a:solidFill>
              </a:rPr>
              <a:t>计算机</a:t>
            </a:r>
            <a:r>
              <a:rPr lang="zh-CN" altLang="en-US" sz="4000">
                <a:solidFill>
                  <a:schemeClr val="bg1"/>
                </a:solidFill>
                <a:sym typeface="Wingdings" pitchFamily="2" charset="2"/>
              </a:rPr>
              <a:t>计算机科学</a:t>
            </a:r>
            <a:r>
              <a:rPr lang="en-US" altLang="zh-CN" sz="4000">
                <a:solidFill>
                  <a:schemeClr val="bg1"/>
                </a:solidFill>
                <a:sym typeface="Wingdings" pitchFamily="2" charset="2"/>
              </a:rPr>
              <a:t></a:t>
            </a:r>
            <a:r>
              <a:rPr lang="zh-CN" altLang="en-US" sz="4000">
                <a:solidFill>
                  <a:schemeClr val="bg1"/>
                </a:solidFill>
                <a:sym typeface="Wingdings" pitchFamily="2" charset="2"/>
              </a:rPr>
              <a:t>计算科学</a:t>
            </a:r>
            <a:endParaRPr lang="zh-CN" altLang="en-US" sz="40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50772"/>
                                        </p:tgtEl>
                                        <p:attrNameLst>
                                          <p:attrName>style.visibility</p:attrName>
                                        </p:attrNameLst>
                                      </p:cBhvr>
                                      <p:to>
                                        <p:strVal val="visible"/>
                                      </p:to>
                                    </p:set>
                                    <p:anim calcmode="lin" valueType="num">
                                      <p:cBhvr additive="base">
                                        <p:cTn id="7" dur="500" fill="hold"/>
                                        <p:tgtEl>
                                          <p:spTgt spid="1650772"/>
                                        </p:tgtEl>
                                        <p:attrNameLst>
                                          <p:attrName>ppt_x</p:attrName>
                                        </p:attrNameLst>
                                      </p:cBhvr>
                                      <p:tavLst>
                                        <p:tav tm="0">
                                          <p:val>
                                            <p:strVal val="#ppt_x"/>
                                          </p:val>
                                        </p:tav>
                                        <p:tav tm="100000">
                                          <p:val>
                                            <p:strVal val="#ppt_x"/>
                                          </p:val>
                                        </p:tav>
                                      </p:tavLst>
                                    </p:anim>
                                    <p:anim calcmode="lin" valueType="num">
                                      <p:cBhvr additive="base">
                                        <p:cTn id="8" dur="500" fill="hold"/>
                                        <p:tgtEl>
                                          <p:spTgt spid="16507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07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Text Box 2"/>
          <p:cNvSpPr txBox="1">
            <a:spLocks noChangeArrowheads="1"/>
          </p:cNvSpPr>
          <p:nvPr/>
        </p:nvSpPr>
        <p:spPr bwMode="auto">
          <a:xfrm>
            <a:off x="163513" y="1196752"/>
            <a:ext cx="8818562" cy="5041380"/>
          </a:xfrm>
          <a:prstGeom prst="rect">
            <a:avLst/>
          </a:prstGeom>
          <a:noFill/>
          <a:ln w="9525">
            <a:noFill/>
            <a:miter lim="800000"/>
            <a:headEnd/>
            <a:tailEnd/>
          </a:ln>
          <a:effectLst/>
        </p:spPr>
        <p:txBody>
          <a:bodyPr wrap="square">
            <a:spAutoFit/>
          </a:bodyPr>
          <a:lstStyle/>
          <a:p>
            <a:pPr algn="l">
              <a:lnSpc>
                <a:spcPct val="110000"/>
              </a:lnSpc>
              <a:spcBef>
                <a:spcPct val="30000"/>
              </a:spcBef>
            </a:pPr>
            <a:r>
              <a:rPr lang="zh-CN" altLang="en-US" sz="2400" dirty="0">
                <a:latin typeface="+mn-ea"/>
                <a:ea typeface="+mn-ea"/>
              </a:rPr>
              <a:t>（</a:t>
            </a:r>
            <a:r>
              <a:rPr lang="en-US" altLang="zh-CN" sz="2400" dirty="0">
                <a:latin typeface="+mn-ea"/>
                <a:ea typeface="+mn-ea"/>
              </a:rPr>
              <a:t>1</a:t>
            </a:r>
            <a:r>
              <a:rPr lang="zh-CN" altLang="en-US" sz="2400" dirty="0">
                <a:latin typeface="+mn-ea"/>
                <a:ea typeface="+mn-ea"/>
              </a:rPr>
              <a:t>） </a:t>
            </a:r>
            <a:r>
              <a:rPr lang="zh-CN" altLang="en-US" sz="2400" dirty="0">
                <a:solidFill>
                  <a:schemeClr val="accent2"/>
                </a:solidFill>
                <a:latin typeface="+mn-ea"/>
                <a:ea typeface="+mn-ea"/>
              </a:rPr>
              <a:t>“</a:t>
            </a:r>
            <a:r>
              <a:rPr lang="zh-CN" altLang="en-US" sz="2400" dirty="0">
                <a:solidFill>
                  <a:srgbClr val="FF0000"/>
                </a:solidFill>
                <a:latin typeface="+mn-ea"/>
                <a:ea typeface="+mn-ea"/>
              </a:rPr>
              <a:t>知识</a:t>
            </a:r>
            <a:r>
              <a:rPr lang="en-US" altLang="zh-CN" sz="2400" dirty="0">
                <a:solidFill>
                  <a:srgbClr val="FF0000"/>
                </a:solidFill>
                <a:latin typeface="+mn-ea"/>
                <a:ea typeface="+mn-ea"/>
              </a:rPr>
              <a:t>/</a:t>
            </a:r>
            <a:r>
              <a:rPr lang="zh-CN" altLang="en-US" sz="2400" dirty="0">
                <a:solidFill>
                  <a:srgbClr val="FF0000"/>
                </a:solidFill>
                <a:latin typeface="+mn-ea"/>
                <a:ea typeface="+mn-ea"/>
              </a:rPr>
              <a:t>术语</a:t>
            </a:r>
            <a:r>
              <a:rPr lang="zh-CN" altLang="en-US" sz="2400" dirty="0">
                <a:solidFill>
                  <a:schemeClr val="accent2"/>
                </a:solidFill>
                <a:latin typeface="+mn-ea"/>
                <a:ea typeface="+mn-ea"/>
              </a:rPr>
              <a:t>”随着“思维”的学习而展开，</a:t>
            </a:r>
            <a:endParaRPr lang="en-US" altLang="zh-CN" sz="2400" dirty="0">
              <a:solidFill>
                <a:schemeClr val="accent2"/>
              </a:solidFill>
              <a:latin typeface="+mn-ea"/>
              <a:ea typeface="+mn-ea"/>
            </a:endParaRPr>
          </a:p>
          <a:p>
            <a:pPr algn="l">
              <a:lnSpc>
                <a:spcPct val="110000"/>
              </a:lnSpc>
              <a:spcBef>
                <a:spcPct val="30000"/>
              </a:spcBef>
            </a:pPr>
            <a:r>
              <a:rPr lang="zh-CN" altLang="en-US" sz="2400" dirty="0">
                <a:solidFill>
                  <a:schemeClr val="accent2"/>
                </a:solidFill>
                <a:latin typeface="+mn-ea"/>
                <a:ea typeface="+mn-ea"/>
              </a:rPr>
              <a:t>      “</a:t>
            </a:r>
            <a:r>
              <a:rPr lang="zh-CN" altLang="en-US" sz="2400" dirty="0">
                <a:solidFill>
                  <a:srgbClr val="FF0000"/>
                </a:solidFill>
                <a:latin typeface="+mn-ea"/>
                <a:ea typeface="+mn-ea"/>
              </a:rPr>
              <a:t>思维</a:t>
            </a:r>
            <a:r>
              <a:rPr lang="zh-CN" altLang="en-US" sz="2400" dirty="0">
                <a:solidFill>
                  <a:schemeClr val="accent2"/>
                </a:solidFill>
                <a:latin typeface="+mn-ea"/>
                <a:ea typeface="+mn-ea"/>
              </a:rPr>
              <a:t>”随着“知识”的贯通而形成，</a:t>
            </a:r>
            <a:endParaRPr lang="en-US" altLang="zh-CN" sz="2400" dirty="0">
              <a:solidFill>
                <a:schemeClr val="accent2"/>
              </a:solidFill>
              <a:latin typeface="+mn-ea"/>
              <a:ea typeface="+mn-ea"/>
            </a:endParaRPr>
          </a:p>
          <a:p>
            <a:pPr algn="l">
              <a:lnSpc>
                <a:spcPct val="110000"/>
              </a:lnSpc>
              <a:spcBef>
                <a:spcPct val="30000"/>
              </a:spcBef>
            </a:pPr>
            <a:r>
              <a:rPr lang="zh-CN" altLang="en-US" sz="2400" dirty="0">
                <a:solidFill>
                  <a:schemeClr val="accent2"/>
                </a:solidFill>
                <a:latin typeface="+mn-ea"/>
                <a:ea typeface="+mn-ea"/>
              </a:rPr>
              <a:t>      “</a:t>
            </a:r>
            <a:r>
              <a:rPr lang="zh-CN" altLang="en-US" sz="2400" dirty="0">
                <a:solidFill>
                  <a:srgbClr val="FF0000"/>
                </a:solidFill>
                <a:latin typeface="+mn-ea"/>
                <a:ea typeface="+mn-ea"/>
              </a:rPr>
              <a:t>能力</a:t>
            </a:r>
            <a:r>
              <a:rPr lang="zh-CN" altLang="en-US" sz="2400" dirty="0">
                <a:solidFill>
                  <a:schemeClr val="accent2"/>
                </a:solidFill>
                <a:latin typeface="+mn-ea"/>
                <a:ea typeface="+mn-ea"/>
              </a:rPr>
              <a:t>”随着“思维”的理解而提高。</a:t>
            </a:r>
          </a:p>
          <a:p>
            <a:pPr algn="l">
              <a:lnSpc>
                <a:spcPct val="110000"/>
              </a:lnSpc>
              <a:spcBef>
                <a:spcPct val="30000"/>
              </a:spcBef>
            </a:pPr>
            <a:r>
              <a:rPr lang="zh-CN" altLang="en-US" sz="2400" dirty="0">
                <a:latin typeface="+mn-ea"/>
                <a:ea typeface="+mn-ea"/>
              </a:rPr>
              <a:t>（</a:t>
            </a:r>
            <a:r>
              <a:rPr lang="en-US" altLang="zh-CN" sz="2400" dirty="0">
                <a:latin typeface="+mn-ea"/>
                <a:ea typeface="+mn-ea"/>
              </a:rPr>
              <a:t>2</a:t>
            </a:r>
            <a:r>
              <a:rPr lang="zh-CN" altLang="en-US" sz="2400" dirty="0">
                <a:latin typeface="+mn-ea"/>
                <a:ea typeface="+mn-ea"/>
              </a:rPr>
              <a:t>）</a:t>
            </a:r>
            <a:r>
              <a:rPr lang="zh-CN" altLang="en-US" sz="2400" dirty="0">
                <a:solidFill>
                  <a:schemeClr val="accent2"/>
                </a:solidFill>
                <a:latin typeface="+mn-ea"/>
                <a:ea typeface="+mn-ea"/>
              </a:rPr>
              <a:t>从问题</a:t>
            </a:r>
            <a:r>
              <a:rPr lang="zh-CN" altLang="en-US" sz="2400" dirty="0">
                <a:solidFill>
                  <a:srgbClr val="FF0000"/>
                </a:solidFill>
                <a:latin typeface="+mn-ea"/>
                <a:ea typeface="+mn-ea"/>
              </a:rPr>
              <a:t>分析</a:t>
            </a:r>
            <a:r>
              <a:rPr lang="zh-CN" altLang="en-US" sz="2400" dirty="0">
                <a:solidFill>
                  <a:schemeClr val="accent2"/>
                </a:solidFill>
                <a:latin typeface="+mn-ea"/>
                <a:ea typeface="+mn-ea"/>
              </a:rPr>
              <a:t>着手，强化如何进行</a:t>
            </a:r>
            <a:r>
              <a:rPr lang="zh-CN" altLang="en-US" sz="2400" dirty="0">
                <a:solidFill>
                  <a:srgbClr val="FF0000"/>
                </a:solidFill>
                <a:latin typeface="+mn-ea"/>
                <a:ea typeface="+mn-ea"/>
              </a:rPr>
              <a:t>抽象</a:t>
            </a:r>
            <a:r>
              <a:rPr lang="zh-CN" altLang="en-US" sz="2400" dirty="0">
                <a:solidFill>
                  <a:schemeClr val="accent2"/>
                </a:solidFill>
                <a:latin typeface="+mn-ea"/>
                <a:ea typeface="+mn-ea"/>
              </a:rPr>
              <a:t>，</a:t>
            </a:r>
            <a:endParaRPr lang="en-US" altLang="zh-CN" sz="2400" dirty="0">
              <a:solidFill>
                <a:schemeClr val="accent2"/>
              </a:solidFill>
              <a:latin typeface="+mn-ea"/>
              <a:ea typeface="+mn-ea"/>
            </a:endParaRPr>
          </a:p>
          <a:p>
            <a:pPr algn="l">
              <a:lnSpc>
                <a:spcPct val="110000"/>
              </a:lnSpc>
              <a:spcBef>
                <a:spcPct val="30000"/>
              </a:spcBef>
            </a:pPr>
            <a:r>
              <a:rPr lang="en-US" altLang="zh-CN" sz="2400" dirty="0">
                <a:solidFill>
                  <a:schemeClr val="accent2"/>
                </a:solidFill>
                <a:latin typeface="+mn-ea"/>
                <a:ea typeface="+mn-ea"/>
              </a:rPr>
              <a:t>     </a:t>
            </a:r>
            <a:r>
              <a:rPr lang="zh-CN" altLang="en-US" sz="2400" dirty="0">
                <a:solidFill>
                  <a:schemeClr val="accent2"/>
                </a:solidFill>
                <a:latin typeface="+mn-ea"/>
                <a:ea typeface="+mn-ea"/>
              </a:rPr>
              <a:t>如何将现实问题抽象为一个</a:t>
            </a:r>
            <a:r>
              <a:rPr lang="zh-CN" altLang="en-US" sz="2400" dirty="0">
                <a:solidFill>
                  <a:srgbClr val="FF0000"/>
                </a:solidFill>
                <a:latin typeface="+mn-ea"/>
                <a:ea typeface="+mn-ea"/>
              </a:rPr>
              <a:t>数学问题</a:t>
            </a:r>
            <a:r>
              <a:rPr lang="zh-CN" altLang="en-US" sz="2400" dirty="0">
                <a:solidFill>
                  <a:schemeClr val="accent2"/>
                </a:solidFill>
                <a:latin typeface="+mn-ea"/>
                <a:ea typeface="+mn-ea"/>
              </a:rPr>
              <a:t>或者一个</a:t>
            </a:r>
            <a:r>
              <a:rPr lang="zh-CN" altLang="en-US" sz="2400" dirty="0">
                <a:solidFill>
                  <a:srgbClr val="FF0000"/>
                </a:solidFill>
                <a:latin typeface="+mn-ea"/>
                <a:ea typeface="+mn-ea"/>
              </a:rPr>
              <a:t>形式化问题</a:t>
            </a:r>
            <a:r>
              <a:rPr lang="zh-CN" altLang="en-US" sz="2400" dirty="0">
                <a:solidFill>
                  <a:schemeClr val="accent2"/>
                </a:solidFill>
                <a:latin typeface="+mn-ea"/>
                <a:ea typeface="+mn-ea"/>
              </a:rPr>
              <a:t>，</a:t>
            </a:r>
            <a:endParaRPr lang="en-US" altLang="zh-CN" sz="2400" dirty="0">
              <a:solidFill>
                <a:schemeClr val="accent2"/>
              </a:solidFill>
              <a:latin typeface="+mn-ea"/>
              <a:ea typeface="+mn-ea"/>
            </a:endParaRPr>
          </a:p>
          <a:p>
            <a:pPr algn="l">
              <a:lnSpc>
                <a:spcPct val="110000"/>
              </a:lnSpc>
              <a:spcBef>
                <a:spcPct val="30000"/>
              </a:spcBef>
            </a:pPr>
            <a:r>
              <a:rPr lang="en-US" altLang="zh-CN" sz="2400" dirty="0">
                <a:solidFill>
                  <a:schemeClr val="accent2"/>
                </a:solidFill>
                <a:latin typeface="+mn-ea"/>
                <a:ea typeface="+mn-ea"/>
              </a:rPr>
              <a:t>     </a:t>
            </a:r>
            <a:r>
              <a:rPr lang="zh-CN" altLang="en-US" sz="2400" dirty="0">
                <a:solidFill>
                  <a:schemeClr val="accent2"/>
                </a:solidFill>
                <a:latin typeface="+mn-ea"/>
                <a:ea typeface="+mn-ea"/>
              </a:rPr>
              <a:t>提高</a:t>
            </a:r>
            <a:r>
              <a:rPr lang="zh-CN" altLang="en-US" sz="2400" dirty="0">
                <a:solidFill>
                  <a:srgbClr val="FF0000"/>
                </a:solidFill>
                <a:latin typeface="+mn-ea"/>
                <a:ea typeface="+mn-ea"/>
              </a:rPr>
              <a:t>问题表述及问题求解</a:t>
            </a:r>
            <a:r>
              <a:rPr lang="zh-CN" altLang="en-US" sz="2400" dirty="0">
                <a:solidFill>
                  <a:schemeClr val="accent2"/>
                </a:solidFill>
                <a:latin typeface="+mn-ea"/>
                <a:ea typeface="+mn-ea"/>
              </a:rPr>
              <a:t>的严谨性。</a:t>
            </a:r>
          </a:p>
          <a:p>
            <a:pPr algn="l">
              <a:lnSpc>
                <a:spcPct val="110000"/>
              </a:lnSpc>
              <a:spcBef>
                <a:spcPct val="30000"/>
              </a:spcBef>
            </a:pPr>
            <a:r>
              <a:rPr lang="zh-CN" altLang="en-US" sz="2400" dirty="0">
                <a:latin typeface="+mn-ea"/>
                <a:ea typeface="+mn-ea"/>
              </a:rPr>
              <a:t>（</a:t>
            </a:r>
            <a:r>
              <a:rPr lang="en-US" altLang="zh-CN" sz="2400" dirty="0">
                <a:latin typeface="+mn-ea"/>
                <a:ea typeface="+mn-ea"/>
              </a:rPr>
              <a:t>3</a:t>
            </a:r>
            <a:r>
              <a:rPr lang="zh-CN" altLang="en-US" sz="2400" dirty="0">
                <a:latin typeface="+mn-ea"/>
                <a:ea typeface="+mn-ea"/>
              </a:rPr>
              <a:t>）</a:t>
            </a:r>
            <a:r>
              <a:rPr lang="zh-CN" altLang="en-US" sz="2400" dirty="0">
                <a:solidFill>
                  <a:schemeClr val="accent2"/>
                </a:solidFill>
                <a:latin typeface="+mn-ea"/>
                <a:ea typeface="+mn-ea"/>
              </a:rPr>
              <a:t>通过</a:t>
            </a:r>
            <a:r>
              <a:rPr lang="zh-CN" altLang="en-US" sz="2400" dirty="0">
                <a:solidFill>
                  <a:srgbClr val="FF0000"/>
                </a:solidFill>
                <a:latin typeface="+mn-ea"/>
                <a:ea typeface="+mn-ea"/>
              </a:rPr>
              <a:t>图示化方法来展现复杂的思维</a:t>
            </a:r>
            <a:r>
              <a:rPr lang="zh-CN" altLang="en-US" sz="2400" dirty="0">
                <a:solidFill>
                  <a:schemeClr val="accent2"/>
                </a:solidFill>
                <a:latin typeface="+mn-ea"/>
                <a:ea typeface="+mn-ea"/>
              </a:rPr>
              <a:t>可以一目了然；</a:t>
            </a:r>
            <a:endParaRPr lang="en-US" altLang="zh-CN" sz="2400" dirty="0">
              <a:solidFill>
                <a:schemeClr val="accent2"/>
              </a:solidFill>
              <a:latin typeface="+mn-ea"/>
              <a:ea typeface="+mn-ea"/>
            </a:endParaRPr>
          </a:p>
          <a:p>
            <a:pPr algn="l">
              <a:lnSpc>
                <a:spcPct val="110000"/>
              </a:lnSpc>
              <a:spcBef>
                <a:spcPct val="30000"/>
              </a:spcBef>
            </a:pPr>
            <a:r>
              <a:rPr lang="en-US" altLang="zh-CN" sz="2400" dirty="0">
                <a:solidFill>
                  <a:schemeClr val="accent2"/>
                </a:solidFill>
                <a:latin typeface="+mn-ea"/>
                <a:ea typeface="+mn-ea"/>
              </a:rPr>
              <a:t>     </a:t>
            </a:r>
            <a:r>
              <a:rPr lang="zh-CN" altLang="en-US" sz="2400" dirty="0">
                <a:solidFill>
                  <a:schemeClr val="accent2"/>
                </a:solidFill>
                <a:latin typeface="+mn-ea"/>
                <a:ea typeface="+mn-ea"/>
              </a:rPr>
              <a:t>通过规模</a:t>
            </a:r>
            <a:r>
              <a:rPr lang="zh-CN" altLang="en-US" sz="2400" dirty="0">
                <a:solidFill>
                  <a:srgbClr val="FF0000"/>
                </a:solidFill>
                <a:latin typeface="+mn-ea"/>
                <a:ea typeface="+mn-ea"/>
              </a:rPr>
              <a:t>较小的问题求解示例来理解复杂问题的求解方法</a:t>
            </a:r>
            <a:r>
              <a:rPr lang="zh-CN" altLang="en-US" sz="2400" dirty="0">
                <a:solidFill>
                  <a:schemeClr val="accent2"/>
                </a:solidFill>
                <a:latin typeface="+mn-ea"/>
                <a:ea typeface="+mn-ea"/>
              </a:rPr>
              <a:t>；</a:t>
            </a:r>
            <a:endParaRPr lang="en-US" altLang="zh-CN" sz="2400" dirty="0">
              <a:solidFill>
                <a:schemeClr val="accent2"/>
              </a:solidFill>
              <a:latin typeface="+mn-ea"/>
              <a:ea typeface="+mn-ea"/>
            </a:endParaRPr>
          </a:p>
          <a:p>
            <a:pPr algn="l">
              <a:lnSpc>
                <a:spcPct val="110000"/>
              </a:lnSpc>
              <a:spcBef>
                <a:spcPct val="30000"/>
              </a:spcBef>
            </a:pPr>
            <a:r>
              <a:rPr lang="en-US" altLang="zh-CN" sz="2400" dirty="0">
                <a:solidFill>
                  <a:schemeClr val="accent2"/>
                </a:solidFill>
                <a:latin typeface="+mn-ea"/>
                <a:ea typeface="+mn-ea"/>
              </a:rPr>
              <a:t>     </a:t>
            </a:r>
            <a:r>
              <a:rPr lang="zh-CN" altLang="en-US" sz="2400" dirty="0">
                <a:solidFill>
                  <a:schemeClr val="accent2"/>
                </a:solidFill>
                <a:latin typeface="+mn-ea"/>
                <a:ea typeface="+mn-ea"/>
              </a:rPr>
              <a:t>通过从</a:t>
            </a:r>
            <a:r>
              <a:rPr lang="zh-CN" altLang="en-US" sz="2400" dirty="0">
                <a:solidFill>
                  <a:srgbClr val="FF0000"/>
                </a:solidFill>
                <a:latin typeface="+mn-ea"/>
                <a:ea typeface="+mn-ea"/>
              </a:rPr>
              <a:t>社会</a:t>
            </a:r>
            <a:r>
              <a:rPr lang="en-US" altLang="zh-CN" sz="2400" dirty="0">
                <a:solidFill>
                  <a:srgbClr val="FF0000"/>
                </a:solidFill>
                <a:latin typeface="+mn-ea"/>
                <a:ea typeface="+mn-ea"/>
              </a:rPr>
              <a:t>/</a:t>
            </a:r>
            <a:r>
              <a:rPr lang="zh-CN" altLang="en-US" sz="2400" dirty="0">
                <a:solidFill>
                  <a:srgbClr val="FF0000"/>
                </a:solidFill>
                <a:latin typeface="+mn-ea"/>
                <a:ea typeface="+mn-ea"/>
              </a:rPr>
              <a:t>自然等人们身边的问题理解</a:t>
            </a:r>
            <a:r>
              <a:rPr lang="zh-CN" altLang="en-US" sz="2400" dirty="0">
                <a:solidFill>
                  <a:schemeClr val="accent2"/>
                </a:solidFill>
                <a:latin typeface="+mn-ea"/>
                <a:ea typeface="+mn-ea"/>
              </a:rPr>
              <a:t>到</a:t>
            </a:r>
            <a:r>
              <a:rPr lang="zh-CN" altLang="en-US" sz="2400" dirty="0">
                <a:solidFill>
                  <a:srgbClr val="FF0000"/>
                </a:solidFill>
                <a:latin typeface="+mn-ea"/>
                <a:ea typeface="+mn-ea"/>
              </a:rPr>
              <a:t>计算科学家</a:t>
            </a:r>
            <a:r>
              <a:rPr lang="zh-CN" altLang="en-US" sz="2400" dirty="0">
                <a:solidFill>
                  <a:schemeClr val="accent2"/>
                </a:solidFill>
                <a:latin typeface="+mn-ea"/>
                <a:ea typeface="+mn-ea"/>
              </a:rPr>
              <a:t>是如何进行</a:t>
            </a:r>
            <a:r>
              <a:rPr lang="zh-CN" altLang="en-US" sz="2400" dirty="0">
                <a:solidFill>
                  <a:srgbClr val="FF0000"/>
                </a:solidFill>
                <a:latin typeface="+mn-ea"/>
                <a:ea typeface="+mn-ea"/>
              </a:rPr>
              <a:t>问题求解</a:t>
            </a:r>
            <a:r>
              <a:rPr lang="zh-CN" altLang="en-US" sz="2400" dirty="0">
                <a:solidFill>
                  <a:schemeClr val="accent2"/>
                </a:solidFill>
                <a:latin typeface="+mn-ea"/>
                <a:ea typeface="+mn-ea"/>
              </a:rPr>
              <a:t>。</a:t>
            </a:r>
          </a:p>
        </p:txBody>
      </p:sp>
      <p:sp>
        <p:nvSpPr>
          <p:cNvPr id="1651716" name="Text Box 16"/>
          <p:cNvSpPr txBox="1">
            <a:spLocks noChangeArrowheads="1"/>
          </p:cNvSpPr>
          <p:nvPr/>
        </p:nvSpPr>
        <p:spPr bwMode="auto">
          <a:xfrm>
            <a:off x="2571736" y="0"/>
            <a:ext cx="3613490" cy="609398"/>
          </a:xfrm>
          <a:prstGeom prst="rect">
            <a:avLst/>
          </a:prstGeom>
          <a:noFill/>
          <a:ln w="9525">
            <a:noFill/>
            <a:miter lim="800000"/>
            <a:headEnd/>
            <a:tailEnd/>
          </a:ln>
        </p:spPr>
        <p:txBody>
          <a:bodyPr wrap="none">
            <a:spAutoFit/>
          </a:bodyPr>
          <a:lstStyle/>
          <a:p>
            <a:pPr>
              <a:lnSpc>
                <a:spcPct val="120000"/>
              </a:lnSpc>
            </a:pPr>
            <a:r>
              <a:rPr lang="en-US" altLang="zh-CN" sz="2800" dirty="0">
                <a:solidFill>
                  <a:schemeClr val="bg1"/>
                </a:solidFill>
                <a:latin typeface="+mn-ea"/>
                <a:ea typeface="+mn-ea"/>
              </a:rPr>
              <a:t>4 </a:t>
            </a:r>
            <a:r>
              <a:rPr lang="zh-CN" altLang="en-US" sz="2800" dirty="0">
                <a:solidFill>
                  <a:schemeClr val="bg1"/>
                </a:solidFill>
                <a:latin typeface="+mn-ea"/>
                <a:ea typeface="+mn-ea"/>
              </a:rPr>
              <a:t>怎样学习计算思维</a:t>
            </a:r>
            <a:r>
              <a:rPr lang="en-US" altLang="zh-CN" sz="2800" dirty="0">
                <a:solidFill>
                  <a:schemeClr val="bg1"/>
                </a:solidFill>
                <a:latin typeface="+mn-ea"/>
                <a:ea typeface="+mn-ea"/>
              </a:rPr>
              <a:t>?</a:t>
            </a:r>
          </a:p>
        </p:txBody>
      </p:sp>
      <p:sp>
        <p:nvSpPr>
          <p:cNvPr id="2" name="Text Box 16">
            <a:extLst>
              <a:ext uri="{FF2B5EF4-FFF2-40B4-BE49-F238E27FC236}">
                <a16:creationId xmlns:a16="http://schemas.microsoft.com/office/drawing/2014/main" id="{B77818BC-22F4-3FDE-82B8-27C979C96D8F}"/>
              </a:ext>
            </a:extLst>
          </p:cNvPr>
          <p:cNvSpPr txBox="1">
            <a:spLocks noChangeArrowheads="1"/>
          </p:cNvSpPr>
          <p:nvPr/>
        </p:nvSpPr>
        <p:spPr bwMode="auto">
          <a:xfrm>
            <a:off x="163513" y="0"/>
            <a:ext cx="5135562" cy="822325"/>
          </a:xfrm>
          <a:prstGeom prst="rect">
            <a:avLst/>
          </a:prstGeom>
          <a:noFill/>
          <a:ln w="9525">
            <a:noFill/>
            <a:miter lim="800000"/>
            <a:headEnd/>
            <a:tailEnd/>
          </a:ln>
        </p:spPr>
        <p:txBody>
          <a:bodyPr wrap="none">
            <a:spAutoFit/>
          </a:bodyPr>
          <a:lstStyle/>
          <a:p>
            <a:pPr>
              <a:lnSpc>
                <a:spcPct val="120000"/>
              </a:lnSpc>
            </a:pPr>
            <a:r>
              <a:rPr lang="zh-CN" altLang="en-US" sz="2000" dirty="0">
                <a:solidFill>
                  <a:schemeClr val="bg1"/>
                </a:solidFill>
                <a:ea typeface="华文中宋" pitchFamily="2" charset="-122"/>
              </a:rPr>
              <a:t>大学计算思维教育空间</a:t>
            </a:r>
            <a:r>
              <a:rPr lang="en-US" altLang="zh-CN" sz="2000" dirty="0">
                <a:solidFill>
                  <a:schemeClr val="bg1"/>
                </a:solidFill>
                <a:ea typeface="华文中宋" pitchFamily="2" charset="-122"/>
              </a:rPr>
              <a:t>—</a:t>
            </a:r>
            <a:r>
              <a:rPr lang="zh-CN" altLang="en-US" sz="2000" dirty="0">
                <a:solidFill>
                  <a:schemeClr val="bg1"/>
                </a:solidFill>
                <a:ea typeface="华文中宋" pitchFamily="2" charset="-122"/>
              </a:rPr>
              <a:t>计算之树</a:t>
            </a:r>
            <a:r>
              <a:rPr lang="en-US" altLang="zh-CN" sz="2000" dirty="0">
                <a:solidFill>
                  <a:schemeClr val="bg1"/>
                </a:solidFill>
                <a:ea typeface="华文中宋" pitchFamily="2" charset="-122"/>
              </a:rPr>
              <a:t>?</a:t>
            </a:r>
          </a:p>
          <a:p>
            <a:pPr>
              <a:lnSpc>
                <a:spcPct val="120000"/>
              </a:lnSpc>
            </a:pPr>
            <a:r>
              <a:rPr lang="en-US" altLang="zh-CN" sz="2000" dirty="0">
                <a:solidFill>
                  <a:schemeClr val="bg1"/>
                </a:solidFill>
                <a:ea typeface="华文中宋" pitchFamily="2" charset="-122"/>
              </a:rPr>
              <a:t>(5) </a:t>
            </a:r>
            <a:r>
              <a:rPr lang="zh-CN" altLang="en-US" sz="2000" dirty="0">
                <a:solidFill>
                  <a:schemeClr val="bg1"/>
                </a:solidFill>
                <a:ea typeface="华文中宋" pitchFamily="2" charset="-122"/>
              </a:rPr>
              <a:t>为什么网络化思维、数据化思维很重要？</a:t>
            </a:r>
          </a:p>
        </p:txBody>
      </p:sp>
      <p:sp>
        <p:nvSpPr>
          <p:cNvPr id="3" name="Text Box 16">
            <a:extLst>
              <a:ext uri="{FF2B5EF4-FFF2-40B4-BE49-F238E27FC236}">
                <a16:creationId xmlns:a16="http://schemas.microsoft.com/office/drawing/2014/main" id="{ADA126C3-C93B-33B3-2FFB-7E386694254F}"/>
              </a:ext>
            </a:extLst>
          </p:cNvPr>
          <p:cNvSpPr txBox="1">
            <a:spLocks noChangeArrowheads="1"/>
          </p:cNvSpPr>
          <p:nvPr/>
        </p:nvSpPr>
        <p:spPr bwMode="auto">
          <a:xfrm>
            <a:off x="251520" y="0"/>
            <a:ext cx="6651180" cy="1315809"/>
          </a:xfrm>
          <a:prstGeom prst="rect">
            <a:avLst/>
          </a:prstGeom>
          <a:noFill/>
          <a:ln w="9525">
            <a:noFill/>
            <a:miter lim="800000"/>
            <a:headEnd/>
            <a:tailEnd/>
          </a:ln>
        </p:spPr>
        <p:txBody>
          <a:bodyPr wrap="none">
            <a:spAutoFit/>
          </a:bodyPr>
          <a:lstStyle/>
          <a:p>
            <a:pPr>
              <a:lnSpc>
                <a:spcPct val="120000"/>
              </a:lnSpc>
            </a:pPr>
            <a:r>
              <a:rPr lang="zh-CN" altLang="en-US" sz="4800" dirty="0">
                <a:latin typeface="+mj-lt"/>
                <a:ea typeface="+mj-ea"/>
                <a:cs typeface="+mj-cs"/>
              </a:rPr>
              <a:t>计算思维的学习方法</a:t>
            </a:r>
            <a:r>
              <a:rPr lang="zh-CN" altLang="en-US" sz="2000" dirty="0">
                <a:solidFill>
                  <a:schemeClr val="bg1"/>
                </a:solidFill>
                <a:ea typeface="华文中宋" pitchFamily="2" charset="-122"/>
              </a:rPr>
              <a:t>算之树</a:t>
            </a:r>
            <a:r>
              <a:rPr lang="en-US" altLang="zh-CN" sz="2000" dirty="0">
                <a:solidFill>
                  <a:schemeClr val="bg1"/>
                </a:solidFill>
                <a:ea typeface="华文中宋" pitchFamily="2" charset="-122"/>
              </a:rPr>
              <a:t>?</a:t>
            </a:r>
          </a:p>
          <a:p>
            <a:pPr>
              <a:lnSpc>
                <a:spcPct val="120000"/>
              </a:lnSpc>
            </a:pPr>
            <a:r>
              <a:rPr lang="en-US" altLang="zh-CN" sz="2000" dirty="0">
                <a:solidFill>
                  <a:schemeClr val="bg1"/>
                </a:solidFill>
                <a:ea typeface="华文中宋" pitchFamily="2" charset="-122"/>
              </a:rPr>
              <a:t>(</a:t>
            </a:r>
            <a:endParaRPr lang="zh-CN" altLang="en-US" sz="2000" dirty="0">
              <a:solidFill>
                <a:schemeClr val="bg1"/>
              </a:solidFill>
              <a:ea typeface="华文中宋"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51714">
                                            <p:txEl>
                                              <p:pRg st="0" end="0"/>
                                            </p:txEl>
                                          </p:spTgt>
                                        </p:tgtEl>
                                        <p:attrNameLst>
                                          <p:attrName>style.visibility</p:attrName>
                                        </p:attrNameLst>
                                      </p:cBhvr>
                                      <p:to>
                                        <p:strVal val="visible"/>
                                      </p:to>
                                    </p:set>
                                    <p:anim calcmode="lin" valueType="num">
                                      <p:cBhvr additive="base">
                                        <p:cTn id="7" dur="500" fill="hold"/>
                                        <p:tgtEl>
                                          <p:spTgt spid="165171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517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51714">
                                            <p:txEl>
                                              <p:pRg st="1" end="1"/>
                                            </p:txEl>
                                          </p:spTgt>
                                        </p:tgtEl>
                                        <p:attrNameLst>
                                          <p:attrName>style.visibility</p:attrName>
                                        </p:attrNameLst>
                                      </p:cBhvr>
                                      <p:to>
                                        <p:strVal val="visible"/>
                                      </p:to>
                                    </p:set>
                                    <p:anim calcmode="lin" valueType="num">
                                      <p:cBhvr additive="base">
                                        <p:cTn id="13" dur="500" fill="hold"/>
                                        <p:tgtEl>
                                          <p:spTgt spid="165171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5171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651714">
                                            <p:txEl>
                                              <p:pRg st="2" end="2"/>
                                            </p:txEl>
                                          </p:spTgt>
                                        </p:tgtEl>
                                        <p:attrNameLst>
                                          <p:attrName>style.visibility</p:attrName>
                                        </p:attrNameLst>
                                      </p:cBhvr>
                                      <p:to>
                                        <p:strVal val="visible"/>
                                      </p:to>
                                    </p:set>
                                    <p:anim calcmode="lin" valueType="num">
                                      <p:cBhvr additive="base">
                                        <p:cTn id="19" dur="500" fill="hold"/>
                                        <p:tgtEl>
                                          <p:spTgt spid="165171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5171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651714">
                                            <p:txEl>
                                              <p:pRg st="3" end="3"/>
                                            </p:txEl>
                                          </p:spTgt>
                                        </p:tgtEl>
                                        <p:attrNameLst>
                                          <p:attrName>style.visibility</p:attrName>
                                        </p:attrNameLst>
                                      </p:cBhvr>
                                      <p:to>
                                        <p:strVal val="visible"/>
                                      </p:to>
                                    </p:set>
                                    <p:anim calcmode="lin" valueType="num">
                                      <p:cBhvr additive="base">
                                        <p:cTn id="25" dur="500" fill="hold"/>
                                        <p:tgtEl>
                                          <p:spTgt spid="165171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5171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651714">
                                            <p:txEl>
                                              <p:pRg st="4" end="4"/>
                                            </p:txEl>
                                          </p:spTgt>
                                        </p:tgtEl>
                                        <p:attrNameLst>
                                          <p:attrName>style.visibility</p:attrName>
                                        </p:attrNameLst>
                                      </p:cBhvr>
                                      <p:to>
                                        <p:strVal val="visible"/>
                                      </p:to>
                                    </p:set>
                                    <p:anim calcmode="lin" valueType="num">
                                      <p:cBhvr additive="base">
                                        <p:cTn id="31" dur="500" fill="hold"/>
                                        <p:tgtEl>
                                          <p:spTgt spid="165171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5171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651714">
                                            <p:txEl>
                                              <p:pRg st="5" end="5"/>
                                            </p:txEl>
                                          </p:spTgt>
                                        </p:tgtEl>
                                        <p:attrNameLst>
                                          <p:attrName>style.visibility</p:attrName>
                                        </p:attrNameLst>
                                      </p:cBhvr>
                                      <p:to>
                                        <p:strVal val="visible"/>
                                      </p:to>
                                    </p:set>
                                    <p:anim calcmode="lin" valueType="num">
                                      <p:cBhvr additive="base">
                                        <p:cTn id="37" dur="500" fill="hold"/>
                                        <p:tgtEl>
                                          <p:spTgt spid="1651714">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5171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651714">
                                            <p:txEl>
                                              <p:pRg st="6" end="6"/>
                                            </p:txEl>
                                          </p:spTgt>
                                        </p:tgtEl>
                                        <p:attrNameLst>
                                          <p:attrName>style.visibility</p:attrName>
                                        </p:attrNameLst>
                                      </p:cBhvr>
                                      <p:to>
                                        <p:strVal val="visible"/>
                                      </p:to>
                                    </p:set>
                                    <p:anim calcmode="lin" valueType="num">
                                      <p:cBhvr additive="base">
                                        <p:cTn id="43" dur="500" fill="hold"/>
                                        <p:tgtEl>
                                          <p:spTgt spid="1651714">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65171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651714">
                                            <p:txEl>
                                              <p:pRg st="7" end="7"/>
                                            </p:txEl>
                                          </p:spTgt>
                                        </p:tgtEl>
                                        <p:attrNameLst>
                                          <p:attrName>style.visibility</p:attrName>
                                        </p:attrNameLst>
                                      </p:cBhvr>
                                      <p:to>
                                        <p:strVal val="visible"/>
                                      </p:to>
                                    </p:set>
                                    <p:anim calcmode="lin" valueType="num">
                                      <p:cBhvr additive="base">
                                        <p:cTn id="49" dur="500" fill="hold"/>
                                        <p:tgtEl>
                                          <p:spTgt spid="1651714">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1651714">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651714">
                                            <p:txEl>
                                              <p:pRg st="8" end="8"/>
                                            </p:txEl>
                                          </p:spTgt>
                                        </p:tgtEl>
                                        <p:attrNameLst>
                                          <p:attrName>style.visibility</p:attrName>
                                        </p:attrNameLst>
                                      </p:cBhvr>
                                      <p:to>
                                        <p:strVal val="visible"/>
                                      </p:to>
                                    </p:set>
                                    <p:anim calcmode="lin" valueType="num">
                                      <p:cBhvr additive="base">
                                        <p:cTn id="55" dur="500" fill="hold"/>
                                        <p:tgtEl>
                                          <p:spTgt spid="1651714">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65171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857232"/>
            <a:ext cx="8821769" cy="5153043"/>
          </a:xfrm>
        </p:spPr>
        <p:txBody>
          <a:bodyPr/>
          <a:lstStyle/>
          <a:p>
            <a:pPr>
              <a:lnSpc>
                <a:spcPct val="110000"/>
              </a:lnSpc>
              <a:spcBef>
                <a:spcPct val="30000"/>
              </a:spcBef>
              <a:buNone/>
            </a:pPr>
            <a:r>
              <a:rPr lang="zh-CN" altLang="en-US" dirty="0">
                <a:latin typeface="+mn-ea"/>
              </a:rPr>
              <a:t>（</a:t>
            </a:r>
            <a:r>
              <a:rPr lang="en-US" altLang="zh-CN" dirty="0">
                <a:latin typeface="+mn-ea"/>
              </a:rPr>
              <a:t>4</a:t>
            </a:r>
            <a:r>
              <a:rPr lang="zh-CN" altLang="en-US" dirty="0">
                <a:latin typeface="+mn-ea"/>
              </a:rPr>
              <a:t>）</a:t>
            </a:r>
            <a:r>
              <a:rPr lang="zh-CN" altLang="en-US" dirty="0">
                <a:solidFill>
                  <a:schemeClr val="accent2"/>
                </a:solidFill>
                <a:latin typeface="+mn-ea"/>
              </a:rPr>
              <a:t>追求“问题”及问题的</a:t>
            </a:r>
            <a:r>
              <a:rPr lang="zh-CN" altLang="en-US" dirty="0">
                <a:solidFill>
                  <a:srgbClr val="FF0000"/>
                </a:solidFill>
                <a:latin typeface="+mn-ea"/>
              </a:rPr>
              <a:t>讨论</a:t>
            </a:r>
            <a:r>
              <a:rPr lang="zh-CN" altLang="en-US" dirty="0">
                <a:solidFill>
                  <a:schemeClr val="accent2"/>
                </a:solidFill>
                <a:latin typeface="+mn-ea"/>
              </a:rPr>
              <a:t>，通过</a:t>
            </a:r>
            <a:r>
              <a:rPr lang="zh-CN" altLang="en-US" dirty="0">
                <a:solidFill>
                  <a:srgbClr val="FF0000"/>
                </a:solidFill>
                <a:latin typeface="+mn-ea"/>
              </a:rPr>
              <a:t>逐步提出问题</a:t>
            </a:r>
            <a:r>
              <a:rPr lang="zh-CN" altLang="en-US" dirty="0">
                <a:solidFill>
                  <a:schemeClr val="accent2"/>
                </a:solidFill>
                <a:latin typeface="+mn-ea"/>
              </a:rPr>
              <a:t>，</a:t>
            </a:r>
            <a:endParaRPr lang="en-US" altLang="zh-CN" dirty="0">
              <a:solidFill>
                <a:schemeClr val="accent2"/>
              </a:solidFill>
              <a:latin typeface="+mn-ea"/>
            </a:endParaRPr>
          </a:p>
          <a:p>
            <a:pPr>
              <a:lnSpc>
                <a:spcPct val="110000"/>
              </a:lnSpc>
              <a:spcBef>
                <a:spcPct val="30000"/>
              </a:spcBef>
              <a:buNone/>
            </a:pPr>
            <a:r>
              <a:rPr lang="zh-CN" altLang="en-US" dirty="0">
                <a:solidFill>
                  <a:schemeClr val="accent2"/>
                </a:solidFill>
                <a:latin typeface="+mn-ea"/>
              </a:rPr>
              <a:t>     使自己从一个</a:t>
            </a:r>
            <a:r>
              <a:rPr lang="zh-CN" altLang="en-US" dirty="0">
                <a:solidFill>
                  <a:srgbClr val="FF0000"/>
                </a:solidFill>
                <a:latin typeface="+mn-ea"/>
              </a:rPr>
              <a:t>较浅的理解层次</a:t>
            </a:r>
            <a:r>
              <a:rPr lang="zh-CN" altLang="en-US" dirty="0">
                <a:solidFill>
                  <a:schemeClr val="accent2"/>
                </a:solidFill>
                <a:latin typeface="+mn-ea"/>
              </a:rPr>
              <a:t>逐步</a:t>
            </a:r>
            <a:r>
              <a:rPr lang="zh-CN" altLang="en-US" dirty="0">
                <a:solidFill>
                  <a:srgbClr val="FF0000"/>
                </a:solidFill>
                <a:latin typeface="+mn-ea"/>
              </a:rPr>
              <a:t>过渡到较深入</a:t>
            </a:r>
            <a:endParaRPr lang="en-US" altLang="zh-CN" dirty="0">
              <a:solidFill>
                <a:srgbClr val="FF0000"/>
              </a:solidFill>
              <a:latin typeface="+mn-ea"/>
            </a:endParaRPr>
          </a:p>
          <a:p>
            <a:pPr>
              <a:lnSpc>
                <a:spcPct val="110000"/>
              </a:lnSpc>
              <a:spcBef>
                <a:spcPct val="30000"/>
              </a:spcBef>
              <a:buNone/>
            </a:pPr>
            <a:r>
              <a:rPr lang="en-US" altLang="zh-CN" dirty="0">
                <a:solidFill>
                  <a:srgbClr val="FF0000"/>
                </a:solidFill>
                <a:latin typeface="+mn-ea"/>
              </a:rPr>
              <a:t>     </a:t>
            </a:r>
            <a:r>
              <a:rPr lang="zh-CN" altLang="en-US" dirty="0">
                <a:solidFill>
                  <a:srgbClr val="FF0000"/>
                </a:solidFill>
                <a:latin typeface="+mn-ea"/>
              </a:rPr>
              <a:t>的理解层次</a:t>
            </a:r>
            <a:r>
              <a:rPr lang="zh-CN" altLang="en-US" dirty="0">
                <a:solidFill>
                  <a:schemeClr val="accent2"/>
                </a:solidFill>
                <a:latin typeface="+mn-ea"/>
              </a:rPr>
              <a:t>，</a:t>
            </a:r>
            <a:endParaRPr lang="en-US" altLang="zh-CN" dirty="0">
              <a:solidFill>
                <a:schemeClr val="accent2"/>
              </a:solidFill>
              <a:latin typeface="+mn-ea"/>
            </a:endParaRPr>
          </a:p>
          <a:p>
            <a:pPr>
              <a:lnSpc>
                <a:spcPct val="110000"/>
              </a:lnSpc>
              <a:spcBef>
                <a:spcPct val="30000"/>
              </a:spcBef>
              <a:buNone/>
            </a:pPr>
            <a:r>
              <a:rPr lang="zh-CN" altLang="en-US" dirty="0">
                <a:solidFill>
                  <a:schemeClr val="accent2"/>
                </a:solidFill>
                <a:latin typeface="+mn-ea"/>
              </a:rPr>
              <a:t>     通过不同视角和递阶的</a:t>
            </a:r>
            <a:r>
              <a:rPr lang="zh-CN" altLang="en-US" dirty="0">
                <a:solidFill>
                  <a:srgbClr val="FF0000"/>
                </a:solidFill>
                <a:latin typeface="+mn-ea"/>
              </a:rPr>
              <a:t>讨论</a:t>
            </a:r>
            <a:r>
              <a:rPr lang="zh-CN" altLang="en-US" dirty="0">
                <a:solidFill>
                  <a:schemeClr val="accent2"/>
                </a:solidFill>
                <a:latin typeface="+mn-ea"/>
              </a:rPr>
              <a:t>，使自己理解和确定</a:t>
            </a:r>
            <a:endParaRPr lang="en-US" altLang="zh-CN" dirty="0">
              <a:solidFill>
                <a:schemeClr val="accent2"/>
              </a:solidFill>
              <a:latin typeface="+mn-ea"/>
            </a:endParaRPr>
          </a:p>
          <a:p>
            <a:pPr>
              <a:lnSpc>
                <a:spcPct val="110000"/>
              </a:lnSpc>
              <a:spcBef>
                <a:spcPct val="30000"/>
              </a:spcBef>
              <a:buNone/>
            </a:pPr>
            <a:r>
              <a:rPr lang="en-US" altLang="zh-CN" dirty="0">
                <a:solidFill>
                  <a:schemeClr val="accent2"/>
                </a:solidFill>
                <a:latin typeface="+mn-ea"/>
              </a:rPr>
              <a:t>     </a:t>
            </a:r>
            <a:r>
              <a:rPr lang="zh-CN" altLang="en-US" dirty="0">
                <a:solidFill>
                  <a:schemeClr val="accent2"/>
                </a:solidFill>
                <a:latin typeface="+mn-ea"/>
              </a:rPr>
              <a:t>前行的方向。</a:t>
            </a:r>
          </a:p>
          <a:p>
            <a:pPr>
              <a:lnSpc>
                <a:spcPct val="110000"/>
              </a:lnSpc>
              <a:spcBef>
                <a:spcPct val="30000"/>
              </a:spcBef>
              <a:buNone/>
            </a:pPr>
            <a:r>
              <a:rPr lang="zh-CN" altLang="en-US" dirty="0">
                <a:latin typeface="+mn-ea"/>
              </a:rPr>
              <a:t>（</a:t>
            </a:r>
            <a:r>
              <a:rPr lang="en-US" altLang="zh-CN" dirty="0">
                <a:latin typeface="+mn-ea"/>
              </a:rPr>
              <a:t>5</a:t>
            </a:r>
            <a:r>
              <a:rPr lang="zh-CN" altLang="en-US" dirty="0">
                <a:latin typeface="+mn-ea"/>
              </a:rPr>
              <a:t>）宽度与深度相结合，从宽度学习开始，深度学习结束，既能够使自己理解相关的思维与知识，还能够有助于建立</a:t>
            </a:r>
            <a:r>
              <a:rPr lang="zh-CN" altLang="en-US" dirty="0">
                <a:solidFill>
                  <a:schemeClr val="accent2"/>
                </a:solidFill>
                <a:latin typeface="+mn-ea"/>
              </a:rPr>
              <a:t>起较为科学的研究习惯与研究方法。</a:t>
            </a:r>
          </a:p>
          <a:p>
            <a:pPr marL="0" indent="0">
              <a:lnSpc>
                <a:spcPct val="110000"/>
              </a:lnSpc>
              <a:spcBef>
                <a:spcPct val="30000"/>
              </a:spcBef>
              <a:buNone/>
            </a:pPr>
            <a:r>
              <a:rPr lang="zh-CN" altLang="en-US" dirty="0">
                <a:latin typeface="+mn-ea"/>
              </a:rPr>
              <a:t>（</a:t>
            </a:r>
            <a:r>
              <a:rPr lang="en-US" altLang="zh-CN" dirty="0">
                <a:latin typeface="+mn-ea"/>
              </a:rPr>
              <a:t>6</a:t>
            </a:r>
            <a:r>
              <a:rPr lang="zh-CN" altLang="en-US" dirty="0">
                <a:latin typeface="+mn-ea"/>
              </a:rPr>
              <a:t>）</a:t>
            </a:r>
            <a:r>
              <a:rPr lang="zh-CN" altLang="en-US" dirty="0">
                <a:solidFill>
                  <a:schemeClr val="accent2"/>
                </a:solidFill>
                <a:latin typeface="+mn-ea"/>
              </a:rPr>
              <a:t>思维蕴含在案例中，案例蕴含着思维。</a:t>
            </a:r>
            <a:endParaRPr lang="en-US" altLang="zh-CN" dirty="0">
              <a:solidFill>
                <a:schemeClr val="accent2"/>
              </a:solidFill>
              <a:latin typeface="+mn-ea"/>
            </a:endParaRPr>
          </a:p>
          <a:p>
            <a:endParaRPr lang="zh-CN" altLang="en-US"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思维方法</a:t>
            </a:r>
          </a:p>
        </p:txBody>
      </p:sp>
      <p:sp>
        <p:nvSpPr>
          <p:cNvPr id="3" name="内容占位符 2"/>
          <p:cNvSpPr>
            <a:spLocks noGrp="1"/>
          </p:cNvSpPr>
          <p:nvPr>
            <p:ph idx="1"/>
          </p:nvPr>
        </p:nvSpPr>
        <p:spPr/>
        <p:txBody>
          <a:bodyPr/>
          <a:lstStyle/>
          <a:p>
            <a:r>
              <a:rPr lang="zh-CN" altLang="en-US" dirty="0"/>
              <a:t>计算思维（抽象、自动化、模型化）</a:t>
            </a:r>
            <a:endParaRPr lang="en-US" altLang="zh-CN" dirty="0"/>
          </a:p>
          <a:p>
            <a:r>
              <a:rPr lang="zh-CN" altLang="en-US" dirty="0"/>
              <a:t>数据思维（业务现状数据化）</a:t>
            </a:r>
            <a:endParaRPr lang="en-US" altLang="zh-CN" dirty="0"/>
          </a:p>
          <a:p>
            <a:r>
              <a:rPr lang="zh-CN" altLang="en-US" dirty="0"/>
              <a:t>大数据思维（数据驱动）</a:t>
            </a:r>
            <a:endParaRPr lang="en-US" altLang="zh-CN" dirty="0"/>
          </a:p>
          <a:p>
            <a:r>
              <a:rPr lang="zh-CN" altLang="en-US" dirty="0"/>
              <a:t>工程思维（从方法、技术角度）</a:t>
            </a:r>
            <a:endParaRPr lang="en-US" altLang="zh-CN" dirty="0"/>
          </a:p>
          <a:p>
            <a:r>
              <a:rPr lang="zh-CN" altLang="en-US" dirty="0"/>
              <a:t>网络思维（在移动互联网、大数据、云计算下的问题求解）</a:t>
            </a:r>
            <a:endParaRPr lang="en-US" altLang="zh-CN" dirty="0"/>
          </a:p>
          <a:p>
            <a:r>
              <a:rPr lang="zh-CN" altLang="en-US" dirty="0"/>
              <a:t>智能思维（模拟人的思维过程）</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计算思维实例</a:t>
            </a:r>
          </a:p>
        </p:txBody>
      </p:sp>
      <p:sp>
        <p:nvSpPr>
          <p:cNvPr id="3" name="内容占位符 2"/>
          <p:cNvSpPr>
            <a:spLocks noGrp="1"/>
          </p:cNvSpPr>
          <p:nvPr>
            <p:ph idx="1"/>
          </p:nvPr>
        </p:nvSpPr>
        <p:spPr>
          <a:xfrm>
            <a:off x="250825" y="1484313"/>
            <a:ext cx="8713788" cy="2801943"/>
          </a:xfrm>
        </p:spPr>
        <p:txBody>
          <a:bodyPr/>
          <a:lstStyle/>
          <a:p>
            <a:pPr algn="just">
              <a:lnSpc>
                <a:spcPct val="140000"/>
              </a:lnSpc>
              <a:buClr>
                <a:srgbClr val="0066FF"/>
              </a:buClr>
              <a:buFont typeface="Wingdings" pitchFamily="2" charset="2"/>
              <a:buChar char="u"/>
            </a:pPr>
            <a:r>
              <a:rPr lang="zh-CN" altLang="en-US" sz="2000" dirty="0"/>
              <a:t>例如哥尼斯堡七桥问题被抽象成一个</a:t>
            </a:r>
            <a:r>
              <a:rPr lang="zh-CN" altLang="en-US" sz="2000" dirty="0">
                <a:latin typeface="宋体"/>
              </a:rPr>
              <a:t>“</a:t>
            </a:r>
            <a:r>
              <a:rPr lang="zh-CN" altLang="en-US" sz="2000" dirty="0">
                <a:solidFill>
                  <a:schemeClr val="accent2"/>
                </a:solidFill>
              </a:rPr>
              <a:t>图</a:t>
            </a:r>
            <a:r>
              <a:rPr lang="zh-CN" altLang="en-US" sz="2000" dirty="0">
                <a:latin typeface="宋体"/>
              </a:rPr>
              <a:t>”</a:t>
            </a:r>
            <a:r>
              <a:rPr lang="en-US" altLang="zh-CN" sz="2000" dirty="0">
                <a:solidFill>
                  <a:schemeClr val="accent2"/>
                </a:solidFill>
              </a:rPr>
              <a:t>(</a:t>
            </a:r>
            <a:r>
              <a:rPr lang="zh-CN" altLang="en-US" sz="2000" dirty="0">
                <a:solidFill>
                  <a:schemeClr val="accent2"/>
                </a:solidFill>
              </a:rPr>
              <a:t>图是由节点和连接节点的边所构成的一种结构</a:t>
            </a:r>
            <a:r>
              <a:rPr lang="en-US" altLang="zh-CN" sz="2000" dirty="0">
                <a:solidFill>
                  <a:schemeClr val="accent2"/>
                </a:solidFill>
              </a:rPr>
              <a:t>)</a:t>
            </a:r>
            <a:r>
              <a:rPr lang="zh-CN" altLang="en-US" sz="2000" dirty="0"/>
              <a:t>，便可发现该问题所蕴含的许多性质，例如图的回路、可达性等，从而用数学方法进行求解。注：</a:t>
            </a:r>
            <a:r>
              <a:rPr lang="en-US" altLang="zh-CN" sz="2000" dirty="0"/>
              <a:t>《</a:t>
            </a:r>
            <a:r>
              <a:rPr lang="zh-CN" altLang="en-US" sz="2000" dirty="0"/>
              <a:t>离散数学</a:t>
            </a:r>
            <a:r>
              <a:rPr lang="en-US" altLang="zh-CN" sz="2000" dirty="0"/>
              <a:t>》</a:t>
            </a:r>
            <a:r>
              <a:rPr lang="zh-CN" altLang="en-US" sz="2000" dirty="0"/>
              <a:t>或者</a:t>
            </a:r>
            <a:r>
              <a:rPr lang="en-US" altLang="zh-CN" sz="2000" dirty="0"/>
              <a:t>《</a:t>
            </a:r>
            <a:r>
              <a:rPr lang="zh-CN" altLang="en-US" sz="2000" dirty="0"/>
              <a:t>集合论与图论</a:t>
            </a:r>
            <a:r>
              <a:rPr lang="en-US" altLang="zh-CN" sz="2000" dirty="0"/>
              <a:t>》</a:t>
            </a:r>
            <a:r>
              <a:rPr lang="zh-CN" altLang="en-US" sz="2000" dirty="0"/>
              <a:t>课程将介绍图的有关性质和方法。</a:t>
            </a:r>
            <a:endParaRPr lang="en-US" altLang="zh-CN" sz="2000" dirty="0"/>
          </a:p>
          <a:p>
            <a:pPr algn="just">
              <a:lnSpc>
                <a:spcPct val="140000"/>
              </a:lnSpc>
              <a:buClr>
                <a:srgbClr val="0066FF"/>
              </a:buClr>
              <a:buFont typeface="Wingdings" pitchFamily="2" charset="2"/>
              <a:buChar char="u"/>
            </a:pPr>
            <a:r>
              <a:rPr lang="zh-CN" altLang="en-US" sz="2000" dirty="0"/>
              <a:t>如果能抽象成数学模型，则可将一个具体问题的求解，推广为一类问题的求解！</a:t>
            </a:r>
            <a:endParaRPr lang="en-US" altLang="zh-CN" sz="2000" dirty="0"/>
          </a:p>
          <a:p>
            <a:endParaRPr lang="zh-CN" altLang="en-US" dirty="0"/>
          </a:p>
        </p:txBody>
      </p:sp>
      <p:pic>
        <p:nvPicPr>
          <p:cNvPr id="4" name="Picture 18"/>
          <p:cNvPicPr>
            <a:picLocks noChangeAspect="1" noChangeArrowheads="1"/>
          </p:cNvPicPr>
          <p:nvPr/>
        </p:nvPicPr>
        <p:blipFill>
          <a:blip r:embed="rId2">
            <a:clrChange>
              <a:clrFrom>
                <a:srgbClr val="CCE8CF"/>
              </a:clrFrom>
              <a:clrTo>
                <a:srgbClr val="CCE8CF">
                  <a:alpha val="0"/>
                </a:srgbClr>
              </a:clrTo>
            </a:clrChange>
          </a:blip>
          <a:srcRect/>
          <a:stretch>
            <a:fillRect/>
          </a:stretch>
        </p:blipFill>
        <p:spPr bwMode="auto">
          <a:xfrm>
            <a:off x="714348" y="4071942"/>
            <a:ext cx="3843338" cy="1731963"/>
          </a:xfrm>
          <a:prstGeom prst="rect">
            <a:avLst/>
          </a:prstGeom>
          <a:noFill/>
          <a:ln w="9525">
            <a:noFill/>
            <a:miter lim="800000"/>
            <a:headEnd/>
            <a:tailEnd/>
          </a:ln>
          <a:effectLst/>
        </p:spPr>
      </p:pic>
      <p:pic>
        <p:nvPicPr>
          <p:cNvPr id="5" name="Picture 19"/>
          <p:cNvPicPr>
            <a:picLocks noChangeAspect="1" noChangeArrowheads="1"/>
          </p:cNvPicPr>
          <p:nvPr/>
        </p:nvPicPr>
        <p:blipFill>
          <a:blip r:embed="rId3"/>
          <a:srcRect/>
          <a:stretch>
            <a:fillRect/>
          </a:stretch>
        </p:blipFill>
        <p:spPr bwMode="auto">
          <a:xfrm>
            <a:off x="5424461" y="3709992"/>
            <a:ext cx="2143125" cy="2314575"/>
          </a:xfrm>
          <a:prstGeom prst="rect">
            <a:avLst/>
          </a:prstGeom>
          <a:noFill/>
          <a:ln w="9525">
            <a:noFill/>
            <a:miter lim="800000"/>
            <a:headEnd/>
            <a:tailEnd/>
          </a:ln>
          <a:effec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计算思维</a:t>
            </a:r>
          </a:p>
        </p:txBody>
      </p:sp>
      <p:sp>
        <p:nvSpPr>
          <p:cNvPr id="7" name="内容占位符 2">
            <a:extLst>
              <a:ext uri="{FF2B5EF4-FFF2-40B4-BE49-F238E27FC236}">
                <a16:creationId xmlns:a16="http://schemas.microsoft.com/office/drawing/2014/main" id="{4B4812D4-1DCD-E59E-A8BF-94DBD798A8D7}"/>
              </a:ext>
            </a:extLst>
          </p:cNvPr>
          <p:cNvSpPr>
            <a:spLocks noGrp="1"/>
          </p:cNvSpPr>
          <p:nvPr/>
        </p:nvSpPr>
        <p:spPr>
          <a:xfrm>
            <a:off x="155575" y="1163800"/>
            <a:ext cx="8229600" cy="37919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6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2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4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4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为什么提出计算思维？</a:t>
            </a:r>
          </a:p>
        </p:txBody>
      </p:sp>
      <p:sp>
        <p:nvSpPr>
          <p:cNvPr id="8" name="Text Box 33">
            <a:extLst>
              <a:ext uri="{FF2B5EF4-FFF2-40B4-BE49-F238E27FC236}">
                <a16:creationId xmlns:a16="http://schemas.microsoft.com/office/drawing/2014/main" id="{52CDC5A5-282E-CD51-2612-F834A551E60E}"/>
              </a:ext>
            </a:extLst>
          </p:cNvPr>
          <p:cNvSpPr txBox="1">
            <a:spLocks noChangeArrowheads="1"/>
          </p:cNvSpPr>
          <p:nvPr/>
        </p:nvSpPr>
        <p:spPr bwMode="auto">
          <a:xfrm>
            <a:off x="5211148" y="152396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0" dirty="0">
                <a:ea typeface="华文中宋" panose="02010600040101010101" pitchFamily="2" charset="-122"/>
              </a:rPr>
              <a:t>学科的发展，知识的膨胀</a:t>
            </a:r>
          </a:p>
        </p:txBody>
      </p:sp>
      <p:grpSp>
        <p:nvGrpSpPr>
          <p:cNvPr id="9" name="组合 8">
            <a:extLst>
              <a:ext uri="{FF2B5EF4-FFF2-40B4-BE49-F238E27FC236}">
                <a16:creationId xmlns:a16="http://schemas.microsoft.com/office/drawing/2014/main" id="{F3F9E941-FE97-3349-B9A2-5F82049CC2A6}"/>
              </a:ext>
            </a:extLst>
          </p:cNvPr>
          <p:cNvGrpSpPr/>
          <p:nvPr/>
        </p:nvGrpSpPr>
        <p:grpSpPr>
          <a:xfrm>
            <a:off x="461565" y="2103366"/>
            <a:ext cx="7653337" cy="4027487"/>
            <a:chOff x="566738" y="1906588"/>
            <a:chExt cx="7653337" cy="4027487"/>
          </a:xfrm>
        </p:grpSpPr>
        <p:grpSp>
          <p:nvGrpSpPr>
            <p:cNvPr id="10" name="Group 2">
              <a:extLst>
                <a:ext uri="{FF2B5EF4-FFF2-40B4-BE49-F238E27FC236}">
                  <a16:creationId xmlns:a16="http://schemas.microsoft.com/office/drawing/2014/main" id="{5585514B-CC91-F494-176B-F298B91166DD}"/>
                </a:ext>
              </a:extLst>
            </p:cNvPr>
            <p:cNvGrpSpPr/>
            <p:nvPr/>
          </p:nvGrpSpPr>
          <p:grpSpPr bwMode="auto">
            <a:xfrm>
              <a:off x="3581400" y="3082925"/>
              <a:ext cx="2171700" cy="2057400"/>
              <a:chOff x="2136" y="1888"/>
              <a:chExt cx="1368" cy="1296"/>
            </a:xfrm>
          </p:grpSpPr>
          <p:sp>
            <p:nvSpPr>
              <p:cNvPr id="35" name="Oval 3">
                <a:extLst>
                  <a:ext uri="{FF2B5EF4-FFF2-40B4-BE49-F238E27FC236}">
                    <a16:creationId xmlns:a16="http://schemas.microsoft.com/office/drawing/2014/main" id="{D8B93F2A-1C1D-BAB6-CC6B-B95A5A09F14E}"/>
                  </a:ext>
                </a:extLst>
              </p:cNvPr>
              <p:cNvSpPr>
                <a:spLocks noChangeAspect="1"/>
              </p:cNvSpPr>
              <p:nvPr/>
            </p:nvSpPr>
            <p:spPr bwMode="auto">
              <a:xfrm>
                <a:off x="2136" y="1888"/>
                <a:ext cx="1296" cy="1296"/>
              </a:xfrm>
              <a:prstGeom prst="ellipse">
                <a:avLst/>
              </a:prstGeom>
              <a:noFill/>
              <a:ln w="28575">
                <a:solidFill>
                  <a:schemeClr val="tx1"/>
                </a:solidFill>
                <a:round/>
              </a:ln>
              <a:extLst>
                <a:ext uri="{909E8E84-426E-40DD-AFC4-6F175D3DCCD1}">
                  <a14:hiddenFill xmlns:a14="http://schemas.microsoft.com/office/drawing/2010/main">
                    <a:solidFill>
                      <a:srgbClr val="FFFF66"/>
                    </a:solidFill>
                  </a14:hiddenFill>
                </a:ext>
              </a:extLst>
            </p:spPr>
            <p:txBody>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ea typeface="宋体" panose="02010600030101010101" pitchFamily="2" charset="-122"/>
                </a:endParaRPr>
              </a:p>
            </p:txBody>
          </p:sp>
          <p:sp>
            <p:nvSpPr>
              <p:cNvPr id="36" name="TextBox 6">
                <a:extLst>
                  <a:ext uri="{FF2B5EF4-FFF2-40B4-BE49-F238E27FC236}">
                    <a16:creationId xmlns:a16="http://schemas.microsoft.com/office/drawing/2014/main" id="{BBFBF3B7-8A7B-944D-95DD-ABB14464102C}"/>
                  </a:ext>
                </a:extLst>
              </p:cNvPr>
              <p:cNvSpPr txBox="1">
                <a:spLocks noChangeArrowheads="1"/>
              </p:cNvSpPr>
              <p:nvPr/>
            </p:nvSpPr>
            <p:spPr bwMode="auto">
              <a:xfrm>
                <a:off x="2176" y="2264"/>
                <a:ext cx="71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Systems</a:t>
                </a:r>
              </a:p>
            </p:txBody>
          </p:sp>
          <p:sp>
            <p:nvSpPr>
              <p:cNvPr id="37" name="TextBox 7">
                <a:extLst>
                  <a:ext uri="{FF2B5EF4-FFF2-40B4-BE49-F238E27FC236}">
                    <a16:creationId xmlns:a16="http://schemas.microsoft.com/office/drawing/2014/main" id="{E9EFAB67-4F45-C135-032E-3C8B9BB16A5E}"/>
                  </a:ext>
                </a:extLst>
              </p:cNvPr>
              <p:cNvSpPr txBox="1">
                <a:spLocks noChangeArrowheads="1"/>
              </p:cNvSpPr>
              <p:nvPr/>
            </p:nvSpPr>
            <p:spPr bwMode="auto">
              <a:xfrm>
                <a:off x="2496" y="2800"/>
                <a:ext cx="62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Theory</a:t>
                </a:r>
              </a:p>
            </p:txBody>
          </p:sp>
          <p:sp>
            <p:nvSpPr>
              <p:cNvPr id="38" name="TextBox 8">
                <a:extLst>
                  <a:ext uri="{FF2B5EF4-FFF2-40B4-BE49-F238E27FC236}">
                    <a16:creationId xmlns:a16="http://schemas.microsoft.com/office/drawing/2014/main" id="{D87333E2-C00C-2222-DBDC-7459BA9F87C3}"/>
                  </a:ext>
                </a:extLst>
              </p:cNvPr>
              <p:cNvSpPr txBox="1">
                <a:spLocks noChangeArrowheads="1"/>
              </p:cNvSpPr>
              <p:nvPr/>
            </p:nvSpPr>
            <p:spPr bwMode="auto">
              <a:xfrm>
                <a:off x="2880" y="2320"/>
                <a:ext cx="62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AI</a:t>
                </a:r>
              </a:p>
            </p:txBody>
          </p:sp>
        </p:grpSp>
        <p:sp>
          <p:nvSpPr>
            <p:cNvPr id="11" name="TextBox 9">
              <a:extLst>
                <a:ext uri="{FF2B5EF4-FFF2-40B4-BE49-F238E27FC236}">
                  <a16:creationId xmlns:a16="http://schemas.microsoft.com/office/drawing/2014/main" id="{8CAB2B0F-1DB2-E84F-BD4F-59A9595E3F04}"/>
                </a:ext>
              </a:extLst>
            </p:cNvPr>
            <p:cNvSpPr txBox="1">
              <a:spLocks noChangeArrowheads="1"/>
            </p:cNvSpPr>
            <p:nvPr/>
          </p:nvSpPr>
          <p:spPr bwMode="auto">
            <a:xfrm>
              <a:off x="5729288" y="4176713"/>
              <a:ext cx="1789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Comp. Bio.</a:t>
              </a:r>
            </a:p>
          </p:txBody>
        </p:sp>
        <p:sp>
          <p:nvSpPr>
            <p:cNvPr id="12" name="TextBox 10">
              <a:extLst>
                <a:ext uri="{FF2B5EF4-FFF2-40B4-BE49-F238E27FC236}">
                  <a16:creationId xmlns:a16="http://schemas.microsoft.com/office/drawing/2014/main" id="{F4B17F99-95E6-2347-47A1-670FBE3A62B7}"/>
                </a:ext>
              </a:extLst>
            </p:cNvPr>
            <p:cNvSpPr txBox="1">
              <a:spLocks noChangeArrowheads="1"/>
            </p:cNvSpPr>
            <p:nvPr/>
          </p:nvSpPr>
          <p:spPr bwMode="auto">
            <a:xfrm>
              <a:off x="5145088" y="520065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Geometric Comp.</a:t>
              </a:r>
            </a:p>
          </p:txBody>
        </p:sp>
        <p:sp>
          <p:nvSpPr>
            <p:cNvPr id="13" name="TextBox 11">
              <a:extLst>
                <a:ext uri="{FF2B5EF4-FFF2-40B4-BE49-F238E27FC236}">
                  <a16:creationId xmlns:a16="http://schemas.microsoft.com/office/drawing/2014/main" id="{00361F9D-EC03-7170-A227-D1EAA4954DE1}"/>
                </a:ext>
              </a:extLst>
            </p:cNvPr>
            <p:cNvSpPr txBox="1">
              <a:spLocks noChangeArrowheads="1"/>
            </p:cNvSpPr>
            <p:nvPr/>
          </p:nvSpPr>
          <p:spPr bwMode="auto">
            <a:xfrm>
              <a:off x="2400300" y="520065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Graphics</a:t>
              </a:r>
            </a:p>
          </p:txBody>
        </p:sp>
        <p:sp>
          <p:nvSpPr>
            <p:cNvPr id="14" name="TextBox 12">
              <a:extLst>
                <a:ext uri="{FF2B5EF4-FFF2-40B4-BE49-F238E27FC236}">
                  <a16:creationId xmlns:a16="http://schemas.microsoft.com/office/drawing/2014/main" id="{93BDB769-FDBE-501D-E471-3FC4AD73DE20}"/>
                </a:ext>
              </a:extLst>
            </p:cNvPr>
            <p:cNvSpPr txBox="1">
              <a:spLocks noChangeArrowheads="1"/>
            </p:cNvSpPr>
            <p:nvPr/>
          </p:nvSpPr>
          <p:spPr bwMode="auto">
            <a:xfrm>
              <a:off x="1519238" y="4659313"/>
              <a:ext cx="223996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lnSpc>
                  <a:spcPct val="80000"/>
                </a:lnSpc>
              </a:pPr>
              <a:r>
                <a:rPr kumimoji="0" lang="en-US" altLang="zh-CN" sz="1600">
                  <a:ea typeface="宋体" panose="02010600030101010101" pitchFamily="2" charset="-122"/>
                </a:rPr>
                <a:t>HCI</a:t>
              </a:r>
              <a:r>
                <a:rPr kumimoji="0" lang="zh-CN" altLang="en-US" sz="1600">
                  <a:ea typeface="宋体" panose="02010600030101010101" pitchFamily="2" charset="-122"/>
                </a:rPr>
                <a:t>：</a:t>
              </a:r>
              <a:r>
                <a:rPr kumimoji="0" lang="en-US" altLang="zh-CN" sz="1600">
                  <a:ea typeface="宋体" panose="02010600030101010101" pitchFamily="2" charset="-122"/>
                </a:rPr>
                <a:t>Human Computer Interaction</a:t>
              </a:r>
            </a:p>
          </p:txBody>
        </p:sp>
        <p:sp>
          <p:nvSpPr>
            <p:cNvPr id="15" name="TextBox 13">
              <a:extLst>
                <a:ext uri="{FF2B5EF4-FFF2-40B4-BE49-F238E27FC236}">
                  <a16:creationId xmlns:a16="http://schemas.microsoft.com/office/drawing/2014/main" id="{16DF6FFD-834D-0B0C-0DDD-FD35DE2AEE96}"/>
                </a:ext>
              </a:extLst>
            </p:cNvPr>
            <p:cNvSpPr txBox="1">
              <a:spLocks noChangeArrowheads="1"/>
            </p:cNvSpPr>
            <p:nvPr/>
          </p:nvSpPr>
          <p:spPr bwMode="auto">
            <a:xfrm>
              <a:off x="1539875" y="3471863"/>
              <a:ext cx="2155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Distributed Systems</a:t>
              </a:r>
            </a:p>
          </p:txBody>
        </p:sp>
        <p:sp>
          <p:nvSpPr>
            <p:cNvPr id="16" name="TextBox 14">
              <a:extLst>
                <a:ext uri="{FF2B5EF4-FFF2-40B4-BE49-F238E27FC236}">
                  <a16:creationId xmlns:a16="http://schemas.microsoft.com/office/drawing/2014/main" id="{97B95444-DFB4-8893-2CB8-C4DC07850BEC}"/>
                </a:ext>
              </a:extLst>
            </p:cNvPr>
            <p:cNvSpPr txBox="1">
              <a:spLocks noChangeArrowheads="1"/>
            </p:cNvSpPr>
            <p:nvPr/>
          </p:nvSpPr>
          <p:spPr bwMode="auto">
            <a:xfrm>
              <a:off x="1946275" y="2679700"/>
              <a:ext cx="2435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Service Computing</a:t>
              </a:r>
            </a:p>
          </p:txBody>
        </p:sp>
        <p:sp>
          <p:nvSpPr>
            <p:cNvPr id="17" name="TextBox 15">
              <a:extLst>
                <a:ext uri="{FF2B5EF4-FFF2-40B4-BE49-F238E27FC236}">
                  <a16:creationId xmlns:a16="http://schemas.microsoft.com/office/drawing/2014/main" id="{C193C9D4-B95B-261A-6E7A-87BB72F03FE5}"/>
                </a:ext>
              </a:extLst>
            </p:cNvPr>
            <p:cNvSpPr txBox="1">
              <a:spLocks noChangeArrowheads="1"/>
            </p:cNvSpPr>
            <p:nvPr/>
          </p:nvSpPr>
          <p:spPr bwMode="auto">
            <a:xfrm>
              <a:off x="1971675" y="3074988"/>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Hardware</a:t>
              </a:r>
            </a:p>
          </p:txBody>
        </p:sp>
        <p:sp>
          <p:nvSpPr>
            <p:cNvPr id="18" name="TextBox 16">
              <a:extLst>
                <a:ext uri="{FF2B5EF4-FFF2-40B4-BE49-F238E27FC236}">
                  <a16:creationId xmlns:a16="http://schemas.microsoft.com/office/drawing/2014/main" id="{9720F183-2ABE-3DBD-0197-17FD62BC4B85}"/>
                </a:ext>
              </a:extLst>
            </p:cNvPr>
            <p:cNvSpPr txBox="1">
              <a:spLocks noChangeArrowheads="1"/>
            </p:cNvSpPr>
            <p:nvPr/>
          </p:nvSpPr>
          <p:spPr bwMode="auto">
            <a:xfrm>
              <a:off x="5259388" y="2706688"/>
              <a:ext cx="1484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Robotics</a:t>
              </a:r>
            </a:p>
          </p:txBody>
        </p:sp>
        <p:sp>
          <p:nvSpPr>
            <p:cNvPr id="19" name="TextBox 17">
              <a:extLst>
                <a:ext uri="{FF2B5EF4-FFF2-40B4-BE49-F238E27FC236}">
                  <a16:creationId xmlns:a16="http://schemas.microsoft.com/office/drawing/2014/main" id="{359F841A-32ED-98EA-617C-24E809E8FCAE}"/>
                </a:ext>
              </a:extLst>
            </p:cNvPr>
            <p:cNvSpPr txBox="1">
              <a:spLocks noChangeArrowheads="1"/>
            </p:cNvSpPr>
            <p:nvPr/>
          </p:nvSpPr>
          <p:spPr bwMode="auto">
            <a:xfrm>
              <a:off x="3311525" y="2284413"/>
              <a:ext cx="2520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Database &amp; Data mining</a:t>
              </a:r>
            </a:p>
          </p:txBody>
        </p:sp>
        <p:sp>
          <p:nvSpPr>
            <p:cNvPr id="20" name="TextBox 18">
              <a:extLst>
                <a:ext uri="{FF2B5EF4-FFF2-40B4-BE49-F238E27FC236}">
                  <a16:creationId xmlns:a16="http://schemas.microsoft.com/office/drawing/2014/main" id="{D837BE35-2EC9-7784-1DEF-2A3B2557F674}"/>
                </a:ext>
              </a:extLst>
            </p:cNvPr>
            <p:cNvSpPr txBox="1">
              <a:spLocks noChangeArrowheads="1"/>
            </p:cNvSpPr>
            <p:nvPr/>
          </p:nvSpPr>
          <p:spPr bwMode="auto">
            <a:xfrm>
              <a:off x="5651500" y="3230563"/>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Machine Learning</a:t>
              </a:r>
            </a:p>
          </p:txBody>
        </p:sp>
        <p:sp>
          <p:nvSpPr>
            <p:cNvPr id="21" name="TextBox 19">
              <a:extLst>
                <a:ext uri="{FF2B5EF4-FFF2-40B4-BE49-F238E27FC236}">
                  <a16:creationId xmlns:a16="http://schemas.microsoft.com/office/drawing/2014/main" id="{B239F44A-0109-DB45-4572-5F998EA9EEBD}"/>
                </a:ext>
              </a:extLst>
            </p:cNvPr>
            <p:cNvSpPr txBox="1">
              <a:spLocks noChangeArrowheads="1"/>
            </p:cNvSpPr>
            <p:nvPr/>
          </p:nvSpPr>
          <p:spPr bwMode="auto">
            <a:xfrm>
              <a:off x="5905500" y="3703638"/>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Natural Language</a:t>
              </a:r>
            </a:p>
          </p:txBody>
        </p:sp>
        <p:sp>
          <p:nvSpPr>
            <p:cNvPr id="22" name="TextBox 20">
              <a:extLst>
                <a:ext uri="{FF2B5EF4-FFF2-40B4-BE49-F238E27FC236}">
                  <a16:creationId xmlns:a16="http://schemas.microsoft.com/office/drawing/2014/main" id="{38335421-3581-9041-4E1F-5749B76D38A5}"/>
                </a:ext>
              </a:extLst>
            </p:cNvPr>
            <p:cNvSpPr txBox="1">
              <a:spLocks noChangeArrowheads="1"/>
            </p:cNvSpPr>
            <p:nvPr/>
          </p:nvSpPr>
          <p:spPr bwMode="auto">
            <a:xfrm>
              <a:off x="5676900" y="4649788"/>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Comp. Economics</a:t>
              </a:r>
            </a:p>
          </p:txBody>
        </p:sp>
        <p:sp>
          <p:nvSpPr>
            <p:cNvPr id="23" name="TextBox 21">
              <a:extLst>
                <a:ext uri="{FF2B5EF4-FFF2-40B4-BE49-F238E27FC236}">
                  <a16:creationId xmlns:a16="http://schemas.microsoft.com/office/drawing/2014/main" id="{73973D7D-906C-0C8C-A360-E839ACA78C05}"/>
                </a:ext>
              </a:extLst>
            </p:cNvPr>
            <p:cNvSpPr txBox="1">
              <a:spLocks noChangeArrowheads="1"/>
            </p:cNvSpPr>
            <p:nvPr/>
          </p:nvSpPr>
          <p:spPr bwMode="auto">
            <a:xfrm>
              <a:off x="1485900" y="386715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Networking</a:t>
              </a:r>
            </a:p>
          </p:txBody>
        </p:sp>
        <p:sp>
          <p:nvSpPr>
            <p:cNvPr id="24" name="TextBox 22">
              <a:extLst>
                <a:ext uri="{FF2B5EF4-FFF2-40B4-BE49-F238E27FC236}">
                  <a16:creationId xmlns:a16="http://schemas.microsoft.com/office/drawing/2014/main" id="{A420AC88-4F6F-5F7B-45F3-8199E0CBFB32}"/>
                </a:ext>
              </a:extLst>
            </p:cNvPr>
            <p:cNvSpPr txBox="1">
              <a:spLocks noChangeArrowheads="1"/>
            </p:cNvSpPr>
            <p:nvPr/>
          </p:nvSpPr>
          <p:spPr bwMode="auto">
            <a:xfrm>
              <a:off x="1638300" y="4262438"/>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Security</a:t>
              </a:r>
            </a:p>
          </p:txBody>
        </p:sp>
        <p:sp>
          <p:nvSpPr>
            <p:cNvPr id="25" name="TextBox 23">
              <a:extLst>
                <a:ext uri="{FF2B5EF4-FFF2-40B4-BE49-F238E27FC236}">
                  <a16:creationId xmlns:a16="http://schemas.microsoft.com/office/drawing/2014/main" id="{F5AB8B66-D355-06CD-736E-CA0AEDA216C9}"/>
                </a:ext>
              </a:extLst>
            </p:cNvPr>
            <p:cNvSpPr txBox="1">
              <a:spLocks noChangeArrowheads="1"/>
            </p:cNvSpPr>
            <p:nvPr/>
          </p:nvSpPr>
          <p:spPr bwMode="auto">
            <a:xfrm>
              <a:off x="3694113" y="5597525"/>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600">
                  <a:ea typeface="宋体" panose="02010600030101010101" pitchFamily="2" charset="-122"/>
                </a:rPr>
                <a:t>Algorithms</a:t>
              </a:r>
            </a:p>
          </p:txBody>
        </p:sp>
        <p:sp>
          <p:nvSpPr>
            <p:cNvPr id="26" name="Oval 22">
              <a:extLst>
                <a:ext uri="{FF2B5EF4-FFF2-40B4-BE49-F238E27FC236}">
                  <a16:creationId xmlns:a16="http://schemas.microsoft.com/office/drawing/2014/main" id="{0FB74C83-2F43-2F4D-B48F-C3C1A72543E6}"/>
                </a:ext>
              </a:extLst>
            </p:cNvPr>
            <p:cNvSpPr>
              <a:spLocks noChangeArrowheads="1"/>
            </p:cNvSpPr>
            <p:nvPr/>
          </p:nvSpPr>
          <p:spPr bwMode="auto">
            <a:xfrm>
              <a:off x="2776538" y="2352675"/>
              <a:ext cx="3648075" cy="351155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Oval 28">
              <a:extLst>
                <a:ext uri="{FF2B5EF4-FFF2-40B4-BE49-F238E27FC236}">
                  <a16:creationId xmlns:a16="http://schemas.microsoft.com/office/drawing/2014/main" id="{DCC012A4-7D26-2338-4B24-40E0CE51C695}"/>
                </a:ext>
              </a:extLst>
            </p:cNvPr>
            <p:cNvSpPr/>
            <p:nvPr/>
          </p:nvSpPr>
          <p:spPr bwMode="auto">
            <a:xfrm rot="1117286">
              <a:off x="6016625" y="5000625"/>
              <a:ext cx="1928813" cy="596900"/>
            </a:xfrm>
            <a:prstGeom prst="ellipse">
              <a:avLst/>
            </a:prstGeom>
            <a:solidFill>
              <a:srgbClr val="92D050">
                <a:alpha val="14902"/>
              </a:srgbClr>
            </a:solidFill>
            <a:ln w="12700">
              <a:solidFill>
                <a:schemeClr val="tx1"/>
              </a:solidFill>
              <a:round/>
            </a:ln>
          </p:spPr>
          <p:txBody>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800">
                  <a:solidFill>
                    <a:schemeClr val="accent2"/>
                  </a:solidFill>
                  <a:ea typeface="宋体" panose="02010600030101010101" pitchFamily="2" charset="-122"/>
                </a:rPr>
                <a:t>Economics</a:t>
              </a:r>
            </a:p>
          </p:txBody>
        </p:sp>
        <p:sp>
          <p:nvSpPr>
            <p:cNvPr id="28" name="Oval 29">
              <a:extLst>
                <a:ext uri="{FF2B5EF4-FFF2-40B4-BE49-F238E27FC236}">
                  <a16:creationId xmlns:a16="http://schemas.microsoft.com/office/drawing/2014/main" id="{A4969095-2C3B-E9A9-A3DC-A987A286DEF0}"/>
                </a:ext>
              </a:extLst>
            </p:cNvPr>
            <p:cNvSpPr/>
            <p:nvPr/>
          </p:nvSpPr>
          <p:spPr bwMode="auto">
            <a:xfrm>
              <a:off x="6259513" y="4268788"/>
              <a:ext cx="1919287" cy="566737"/>
            </a:xfrm>
            <a:prstGeom prst="ellipse">
              <a:avLst/>
            </a:prstGeom>
            <a:solidFill>
              <a:srgbClr val="92D050">
                <a:alpha val="14902"/>
              </a:srgbClr>
            </a:solidFill>
            <a:ln w="12700">
              <a:solidFill>
                <a:schemeClr val="tx1"/>
              </a:solidFill>
              <a:round/>
            </a:ln>
          </p:spPr>
          <p:txBody>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800">
                  <a:solidFill>
                    <a:schemeClr val="accent2"/>
                  </a:solidFill>
                  <a:ea typeface="宋体" panose="02010600030101010101" pitchFamily="2" charset="-122"/>
                </a:rPr>
                <a:t>Biology</a:t>
              </a:r>
            </a:p>
          </p:txBody>
        </p:sp>
        <p:sp>
          <p:nvSpPr>
            <p:cNvPr id="29" name="Oval 30">
              <a:extLst>
                <a:ext uri="{FF2B5EF4-FFF2-40B4-BE49-F238E27FC236}">
                  <a16:creationId xmlns:a16="http://schemas.microsoft.com/office/drawing/2014/main" id="{F412A7CC-C1BF-CCA7-9BD2-6DC4FEA5BE19}"/>
                </a:ext>
              </a:extLst>
            </p:cNvPr>
            <p:cNvSpPr/>
            <p:nvPr/>
          </p:nvSpPr>
          <p:spPr bwMode="auto">
            <a:xfrm rot="20863325">
              <a:off x="6283325" y="3322638"/>
              <a:ext cx="1936750" cy="579437"/>
            </a:xfrm>
            <a:prstGeom prst="ellipse">
              <a:avLst/>
            </a:prstGeom>
            <a:solidFill>
              <a:srgbClr val="92D050">
                <a:alpha val="14902"/>
              </a:srgbClr>
            </a:solidFill>
            <a:ln w="12700">
              <a:solidFill>
                <a:schemeClr val="tx1"/>
              </a:solidFill>
              <a:round/>
            </a:ln>
          </p:spPr>
          <p:txBody>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800">
                  <a:solidFill>
                    <a:schemeClr val="accent2"/>
                  </a:solidFill>
                  <a:ea typeface="宋体" panose="02010600030101010101" pitchFamily="2" charset="-122"/>
                </a:rPr>
                <a:t>Linguistics</a:t>
              </a:r>
            </a:p>
          </p:txBody>
        </p:sp>
        <p:sp>
          <p:nvSpPr>
            <p:cNvPr id="30" name="Oval 31">
              <a:extLst>
                <a:ext uri="{FF2B5EF4-FFF2-40B4-BE49-F238E27FC236}">
                  <a16:creationId xmlns:a16="http://schemas.microsoft.com/office/drawing/2014/main" id="{8EEE92B8-5A42-6A4E-A571-A10838E035CA}"/>
                </a:ext>
              </a:extLst>
            </p:cNvPr>
            <p:cNvSpPr/>
            <p:nvPr/>
          </p:nvSpPr>
          <p:spPr bwMode="auto">
            <a:xfrm rot="20529918">
              <a:off x="5289550" y="1939925"/>
              <a:ext cx="1947863" cy="576263"/>
            </a:xfrm>
            <a:prstGeom prst="ellipse">
              <a:avLst/>
            </a:prstGeom>
            <a:solidFill>
              <a:srgbClr val="92D050">
                <a:alpha val="14902"/>
              </a:srgbClr>
            </a:solidFill>
            <a:ln w="12700">
              <a:solidFill>
                <a:schemeClr val="tx1"/>
              </a:solidFill>
              <a:round/>
            </a:ln>
          </p:spPr>
          <p:txBody>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800">
                  <a:solidFill>
                    <a:schemeClr val="accent2"/>
                  </a:solidFill>
                  <a:ea typeface="宋体" panose="02010600030101010101" pitchFamily="2" charset="-122"/>
                </a:rPr>
                <a:t>Statistics</a:t>
              </a:r>
            </a:p>
          </p:txBody>
        </p:sp>
        <p:sp>
          <p:nvSpPr>
            <p:cNvPr id="31" name="Oval 32">
              <a:extLst>
                <a:ext uri="{FF2B5EF4-FFF2-40B4-BE49-F238E27FC236}">
                  <a16:creationId xmlns:a16="http://schemas.microsoft.com/office/drawing/2014/main" id="{39439D22-F7E1-4667-49D6-4DBCF736D9A2}"/>
                </a:ext>
              </a:extLst>
            </p:cNvPr>
            <p:cNvSpPr/>
            <p:nvPr/>
          </p:nvSpPr>
          <p:spPr bwMode="auto">
            <a:xfrm rot="978946">
              <a:off x="1404938" y="1906588"/>
              <a:ext cx="2476500" cy="866775"/>
            </a:xfrm>
            <a:prstGeom prst="ellipse">
              <a:avLst/>
            </a:prstGeom>
            <a:solidFill>
              <a:srgbClr val="92D050">
                <a:alpha val="14902"/>
              </a:srgbClr>
            </a:solidFill>
            <a:ln w="12700">
              <a:solidFill>
                <a:schemeClr val="tx1"/>
              </a:solidFill>
              <a:round/>
            </a:ln>
          </p:spPr>
          <p:txBody>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800" dirty="0">
                  <a:solidFill>
                    <a:schemeClr val="accent2"/>
                  </a:solidFill>
                  <a:ea typeface="宋体" panose="02010600030101010101" pitchFamily="2" charset="-122"/>
                </a:rPr>
                <a:t>Sociology &amp; </a:t>
              </a:r>
              <a:r>
                <a:rPr kumimoji="0" lang="en-US" altLang="zh-CN" sz="1800" dirty="0" err="1">
                  <a:solidFill>
                    <a:schemeClr val="accent2"/>
                  </a:solidFill>
                  <a:ea typeface="宋体" panose="02010600030101010101" pitchFamily="2" charset="-122"/>
                </a:rPr>
                <a:t>Serviceology</a:t>
              </a:r>
              <a:endParaRPr kumimoji="0" lang="en-US" altLang="zh-CN" sz="1800" dirty="0">
                <a:solidFill>
                  <a:schemeClr val="accent2"/>
                </a:solidFill>
                <a:ea typeface="宋体" panose="02010600030101010101" pitchFamily="2" charset="-122"/>
              </a:endParaRPr>
            </a:p>
          </p:txBody>
        </p:sp>
        <p:sp>
          <p:nvSpPr>
            <p:cNvPr id="32" name="Oval 33">
              <a:extLst>
                <a:ext uri="{FF2B5EF4-FFF2-40B4-BE49-F238E27FC236}">
                  <a16:creationId xmlns:a16="http://schemas.microsoft.com/office/drawing/2014/main" id="{B6D3E793-A7DA-260E-6487-404977AF62F8}"/>
                </a:ext>
              </a:extLst>
            </p:cNvPr>
            <p:cNvSpPr/>
            <p:nvPr/>
          </p:nvSpPr>
          <p:spPr bwMode="auto">
            <a:xfrm>
              <a:off x="566738" y="3805238"/>
              <a:ext cx="2187575" cy="1152525"/>
            </a:xfrm>
            <a:prstGeom prst="ellipse">
              <a:avLst/>
            </a:prstGeom>
            <a:solidFill>
              <a:srgbClr val="92D050">
                <a:alpha val="14902"/>
              </a:srgbClr>
            </a:solidFill>
            <a:ln w="12700">
              <a:solidFill>
                <a:schemeClr val="tx1"/>
              </a:solidFill>
              <a:round/>
            </a:ln>
          </p:spPr>
          <p:txBody>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en-US" altLang="zh-CN" sz="1800">
                <a:solidFill>
                  <a:schemeClr val="accent2"/>
                </a:solidFill>
                <a:ea typeface="宋体" panose="02010600030101010101" pitchFamily="2" charset="-122"/>
              </a:endParaRPr>
            </a:p>
            <a:p>
              <a:pPr algn="ctr" eaLnBrk="1" hangingPunct="1"/>
              <a:r>
                <a:rPr kumimoji="0" lang="en-US" altLang="zh-CN" sz="1800">
                  <a:solidFill>
                    <a:schemeClr val="accent2"/>
                  </a:solidFill>
                  <a:ea typeface="宋体" panose="02010600030101010101" pitchFamily="2" charset="-122"/>
                </a:rPr>
                <a:t>Design</a:t>
              </a:r>
            </a:p>
          </p:txBody>
        </p:sp>
        <p:sp>
          <p:nvSpPr>
            <p:cNvPr id="33" name="Oval 34">
              <a:extLst>
                <a:ext uri="{FF2B5EF4-FFF2-40B4-BE49-F238E27FC236}">
                  <a16:creationId xmlns:a16="http://schemas.microsoft.com/office/drawing/2014/main" id="{A5C1F9F5-873A-9C1F-C319-0FD74A3C6663}"/>
                </a:ext>
              </a:extLst>
            </p:cNvPr>
            <p:cNvSpPr/>
            <p:nvPr/>
          </p:nvSpPr>
          <p:spPr bwMode="auto">
            <a:xfrm rot="19923224">
              <a:off x="1244600" y="5173663"/>
              <a:ext cx="2073275" cy="625475"/>
            </a:xfrm>
            <a:prstGeom prst="ellipse">
              <a:avLst/>
            </a:prstGeom>
            <a:solidFill>
              <a:srgbClr val="92D050">
                <a:alpha val="14902"/>
              </a:srgbClr>
            </a:solidFill>
            <a:ln w="12700">
              <a:solidFill>
                <a:schemeClr val="tx1"/>
              </a:solidFill>
              <a:round/>
            </a:ln>
          </p:spPr>
          <p:txBody>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800">
                  <a:solidFill>
                    <a:schemeClr val="accent2"/>
                  </a:solidFill>
                  <a:ea typeface="宋体" panose="02010600030101010101" pitchFamily="2" charset="-122"/>
                </a:rPr>
                <a:t>Psychology</a:t>
              </a:r>
            </a:p>
          </p:txBody>
        </p:sp>
        <p:sp>
          <p:nvSpPr>
            <p:cNvPr id="34" name="Oval 32">
              <a:extLst>
                <a:ext uri="{FF2B5EF4-FFF2-40B4-BE49-F238E27FC236}">
                  <a16:creationId xmlns:a16="http://schemas.microsoft.com/office/drawing/2014/main" id="{EA1D40E5-C4EA-0A2F-69E9-DC5587D035F5}"/>
                </a:ext>
              </a:extLst>
            </p:cNvPr>
            <p:cNvSpPr/>
            <p:nvPr/>
          </p:nvSpPr>
          <p:spPr bwMode="auto">
            <a:xfrm rot="978946">
              <a:off x="900113" y="2763838"/>
              <a:ext cx="2178050" cy="866775"/>
            </a:xfrm>
            <a:prstGeom prst="ellipse">
              <a:avLst/>
            </a:prstGeom>
            <a:solidFill>
              <a:srgbClr val="92D050">
                <a:alpha val="14902"/>
              </a:srgbClr>
            </a:solidFill>
            <a:ln w="12700">
              <a:solidFill>
                <a:schemeClr val="tx1"/>
              </a:solidFill>
              <a:round/>
            </a:ln>
          </p:spPr>
          <p:txBody>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en-US" altLang="zh-CN" sz="1800">
                  <a:solidFill>
                    <a:schemeClr val="accent2"/>
                  </a:solidFill>
                  <a:ea typeface="宋体" panose="02010600030101010101" pitchFamily="2" charset="-122"/>
                </a:rPr>
                <a:t>Electrical</a:t>
              </a:r>
            </a:p>
            <a:p>
              <a:pPr algn="ctr" eaLnBrk="1" hangingPunct="1"/>
              <a:r>
                <a:rPr kumimoji="0" lang="en-US" altLang="zh-CN" sz="1800">
                  <a:solidFill>
                    <a:schemeClr val="accent2"/>
                  </a:solidFill>
                  <a:ea typeface="宋体" panose="02010600030101010101" pitchFamily="2" charset="-122"/>
                </a:rPr>
                <a:t>Engineering</a:t>
              </a:r>
            </a:p>
          </p:txBody>
        </p:sp>
      </p:grpSp>
    </p:spTree>
    <p:extLst>
      <p:ext uri="{BB962C8B-B14F-4D97-AF65-F5344CB8AC3E}">
        <p14:creationId xmlns:p14="http://schemas.microsoft.com/office/powerpoint/2010/main" val="34181293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最短路径问题（邮递员送信）</a:t>
            </a:r>
            <a:endParaRPr lang="en-US" altLang="zh-CN" dirty="0"/>
          </a:p>
          <a:p>
            <a:r>
              <a:rPr lang="zh-CN" altLang="en-US" dirty="0"/>
              <a:t>分类（才能够一堆文件中找一份重要资料）</a:t>
            </a:r>
            <a:endParaRPr lang="en-US" altLang="zh-CN" dirty="0"/>
          </a:p>
          <a:p>
            <a:r>
              <a:rPr lang="zh-CN" altLang="en-US" dirty="0"/>
              <a:t>背包问题（货物运送方案）</a:t>
            </a:r>
            <a:endParaRPr lang="en-US" altLang="zh-CN" dirty="0"/>
          </a:p>
          <a:p>
            <a:r>
              <a:rPr lang="zh-CN" altLang="en-US" dirty="0"/>
              <a:t>查找（快速查找）</a:t>
            </a:r>
            <a:endParaRPr lang="en-US" altLang="zh-CN" dirty="0"/>
          </a:p>
          <a:p>
            <a:r>
              <a:rPr lang="en-US" altLang="zh-CN" dirty="0"/>
              <a:t>……</a:t>
            </a:r>
            <a:endParaRPr lang="zh-CN" altLang="en-US"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自动化</a:t>
            </a:r>
            <a:r>
              <a:rPr lang="en-US" altLang="zh-CN" dirty="0"/>
              <a:t>0,1</a:t>
            </a:r>
            <a:r>
              <a:rPr lang="zh-CN" altLang="en-US" dirty="0"/>
              <a:t>思维</a:t>
            </a:r>
            <a:r>
              <a:rPr lang="en-US" altLang="zh-CN" dirty="0"/>
              <a:t>—</a:t>
            </a:r>
            <a:r>
              <a:rPr lang="zh-CN" altLang="en-US" sz="4000" dirty="0"/>
              <a:t>计算机工作原理</a:t>
            </a:r>
          </a:p>
        </p:txBody>
      </p:sp>
      <p:sp>
        <p:nvSpPr>
          <p:cNvPr id="3" name="内容占位符 2"/>
          <p:cNvSpPr>
            <a:spLocks noGrp="1"/>
          </p:cNvSpPr>
          <p:nvPr>
            <p:ph idx="1"/>
          </p:nvPr>
        </p:nvSpPr>
        <p:spPr>
          <a:xfrm>
            <a:off x="250825" y="1285861"/>
            <a:ext cx="8713788" cy="1214445"/>
          </a:xfrm>
        </p:spPr>
        <p:txBody>
          <a:bodyPr/>
          <a:lstStyle/>
          <a:p>
            <a:r>
              <a:rPr lang="zh-CN" altLang="en-US" sz="2400" dirty="0"/>
              <a:t>用继电器开关实现基本逻辑“与”、“或”、“非”运算</a:t>
            </a:r>
            <a:endParaRPr lang="en-US" altLang="zh-CN" sz="2400" dirty="0"/>
          </a:p>
          <a:p>
            <a:r>
              <a:rPr lang="zh-CN" altLang="en-US" sz="2400" dirty="0"/>
              <a:t>实现</a:t>
            </a:r>
            <a:r>
              <a:rPr lang="en-US" altLang="zh-CN" sz="2400" dirty="0"/>
              <a:t>0</a:t>
            </a:r>
            <a:r>
              <a:rPr lang="zh-CN" altLang="en-US" sz="2400" dirty="0"/>
              <a:t>和</a:t>
            </a:r>
            <a:r>
              <a:rPr lang="en-US" altLang="zh-CN" sz="2400" dirty="0"/>
              <a:t>1</a:t>
            </a:r>
            <a:r>
              <a:rPr lang="zh-CN" altLang="en-US" sz="2400" dirty="0"/>
              <a:t>的基本元件是二极管、三极管</a:t>
            </a:r>
            <a:r>
              <a:rPr lang="en-US" altLang="zh-CN" sz="2400" dirty="0"/>
              <a:t>,</a:t>
            </a:r>
            <a:r>
              <a:rPr lang="zh-CN" altLang="en-US" sz="2400" dirty="0"/>
              <a:t>即与、或、非门电路，基于门电路构造复杂组合逻辑电路（分层构造并验证）</a:t>
            </a:r>
            <a:endParaRPr lang="en-US" altLang="zh-CN" sz="2400"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自动化</a:t>
            </a:r>
            <a:r>
              <a:rPr lang="en-US" altLang="zh-CN" dirty="0"/>
              <a:t>0,1</a:t>
            </a:r>
            <a:r>
              <a:rPr lang="zh-CN" altLang="en-US" dirty="0"/>
              <a:t>思维</a:t>
            </a:r>
            <a:r>
              <a:rPr lang="en-US" altLang="zh-CN" dirty="0"/>
              <a:t>—</a:t>
            </a:r>
            <a:r>
              <a:rPr lang="zh-CN" altLang="en-US" sz="4000" dirty="0"/>
              <a:t>计算机工作原理</a:t>
            </a:r>
          </a:p>
        </p:txBody>
      </p:sp>
      <p:sp>
        <p:nvSpPr>
          <p:cNvPr id="3" name="内容占位符 2"/>
          <p:cNvSpPr>
            <a:spLocks noGrp="1"/>
          </p:cNvSpPr>
          <p:nvPr>
            <p:ph idx="1"/>
          </p:nvPr>
        </p:nvSpPr>
        <p:spPr>
          <a:xfrm>
            <a:off x="250825" y="1285861"/>
            <a:ext cx="8713788" cy="1214445"/>
          </a:xfrm>
        </p:spPr>
        <p:txBody>
          <a:bodyPr/>
          <a:lstStyle/>
          <a:p>
            <a:r>
              <a:rPr lang="zh-CN" altLang="en-US" sz="2400" dirty="0"/>
              <a:t>用继电器开关实现基本逻辑“与”、“或”、“非”运算</a:t>
            </a:r>
            <a:endParaRPr lang="en-US" altLang="zh-CN" sz="2400" dirty="0"/>
          </a:p>
          <a:p>
            <a:r>
              <a:rPr lang="zh-CN" altLang="en-US" sz="2400" dirty="0"/>
              <a:t>实现</a:t>
            </a:r>
            <a:r>
              <a:rPr lang="en-US" altLang="zh-CN" sz="2400" dirty="0"/>
              <a:t>0</a:t>
            </a:r>
            <a:r>
              <a:rPr lang="zh-CN" altLang="en-US" sz="2400" dirty="0"/>
              <a:t>和</a:t>
            </a:r>
            <a:r>
              <a:rPr lang="en-US" altLang="zh-CN" sz="2400" dirty="0"/>
              <a:t>1</a:t>
            </a:r>
            <a:r>
              <a:rPr lang="zh-CN" altLang="en-US" sz="2400" dirty="0"/>
              <a:t>的基本元件是二极管、三极管</a:t>
            </a:r>
            <a:r>
              <a:rPr lang="en-US" altLang="zh-CN" sz="2400" dirty="0"/>
              <a:t>,</a:t>
            </a:r>
            <a:r>
              <a:rPr lang="zh-CN" altLang="en-US" sz="2400" dirty="0"/>
              <a:t>即与、或、非门电路，基于门电路构造复杂组合逻辑电路（分层构造并验证）</a:t>
            </a:r>
            <a:endParaRPr lang="en-US" altLang="zh-CN" sz="2400" dirty="0"/>
          </a:p>
        </p:txBody>
      </p:sp>
      <p:grpSp>
        <p:nvGrpSpPr>
          <p:cNvPr id="37" name="组合 36"/>
          <p:cNvGrpSpPr/>
          <p:nvPr/>
        </p:nvGrpSpPr>
        <p:grpSpPr>
          <a:xfrm>
            <a:off x="2000232" y="5357826"/>
            <a:ext cx="5000660" cy="785818"/>
            <a:chOff x="357158" y="5500702"/>
            <a:chExt cx="5000660" cy="785818"/>
          </a:xfrm>
        </p:grpSpPr>
        <p:sp>
          <p:nvSpPr>
            <p:cNvPr id="14" name="椭圆 13"/>
            <p:cNvSpPr/>
            <p:nvPr/>
          </p:nvSpPr>
          <p:spPr bwMode="auto">
            <a:xfrm>
              <a:off x="357158" y="5500702"/>
              <a:ext cx="857256" cy="785818"/>
            </a:xfrm>
            <a:prstGeom prst="ellipse">
              <a:avLst/>
            </a:prstGeom>
            <a:solidFill>
              <a:schemeClr val="accent1"/>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电信号</a:t>
              </a:r>
            </a:p>
          </p:txBody>
        </p:sp>
        <p:sp>
          <p:nvSpPr>
            <p:cNvPr id="15" name="椭圆 14"/>
            <p:cNvSpPr/>
            <p:nvPr/>
          </p:nvSpPr>
          <p:spPr bwMode="auto">
            <a:xfrm>
              <a:off x="3071802" y="5500702"/>
              <a:ext cx="857256" cy="785818"/>
            </a:xfrm>
            <a:prstGeom prst="ellipse">
              <a:avLst/>
            </a:prstGeom>
            <a:solidFill>
              <a:schemeClr val="accent1"/>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组合与</a:t>
              </a:r>
              <a:endParaRPr kumimoji="0" lang="en-US" altLang="zh-CN" sz="1600" b="1" i="0" u="none" strike="noStrike" cap="none" normalizeH="0" baseline="0" dirty="0">
                <a:ln>
                  <a:noFill/>
                </a:ln>
                <a:solidFill>
                  <a:srgbClr val="09031B"/>
                </a:solidFill>
                <a:effectLst/>
                <a:latin typeface="Times New Roman" pitchFamily="18"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构造</a:t>
              </a:r>
            </a:p>
          </p:txBody>
        </p:sp>
        <p:sp>
          <p:nvSpPr>
            <p:cNvPr id="16" name="椭圆 15"/>
            <p:cNvSpPr/>
            <p:nvPr/>
          </p:nvSpPr>
          <p:spPr bwMode="auto">
            <a:xfrm>
              <a:off x="1643042" y="5500702"/>
              <a:ext cx="857256" cy="785818"/>
            </a:xfrm>
            <a:prstGeom prst="ellipse">
              <a:avLst/>
            </a:prstGeom>
            <a:solidFill>
              <a:schemeClr val="accent1"/>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门电路</a:t>
              </a:r>
            </a:p>
          </p:txBody>
        </p:sp>
        <p:sp>
          <p:nvSpPr>
            <p:cNvPr id="17" name="椭圆 16"/>
            <p:cNvSpPr/>
            <p:nvPr/>
          </p:nvSpPr>
          <p:spPr bwMode="auto">
            <a:xfrm>
              <a:off x="4500562" y="5500702"/>
              <a:ext cx="857256" cy="785818"/>
            </a:xfrm>
            <a:prstGeom prst="ellipse">
              <a:avLst/>
            </a:prstGeom>
            <a:solidFill>
              <a:schemeClr val="accent1"/>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分层与</a:t>
              </a:r>
              <a:endParaRPr kumimoji="0" lang="en-US" altLang="zh-CN" sz="1600" b="1" i="0" u="none" strike="noStrike" cap="none" normalizeH="0" baseline="0" dirty="0">
                <a:ln>
                  <a:noFill/>
                </a:ln>
                <a:solidFill>
                  <a:srgbClr val="09031B"/>
                </a:solidFill>
                <a:effectLst/>
                <a:latin typeface="Times New Roman" pitchFamily="18"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1600" dirty="0"/>
                <a:t>集成</a:t>
              </a:r>
              <a:endParaRPr kumimoji="0" lang="zh-CN" altLang="en-US" sz="1600" b="1" i="0" u="none" strike="noStrike" cap="none" normalizeH="0" baseline="0" dirty="0">
                <a:ln>
                  <a:noFill/>
                </a:ln>
                <a:solidFill>
                  <a:srgbClr val="09031B"/>
                </a:solidFill>
                <a:effectLst/>
                <a:latin typeface="Times New Roman" pitchFamily="18" charset="0"/>
                <a:ea typeface="宋体" pitchFamily="2" charset="-122"/>
              </a:endParaRPr>
            </a:p>
          </p:txBody>
        </p:sp>
      </p:grpSp>
      <p:grpSp>
        <p:nvGrpSpPr>
          <p:cNvPr id="36" name="组合 35"/>
          <p:cNvGrpSpPr/>
          <p:nvPr/>
        </p:nvGrpSpPr>
        <p:grpSpPr>
          <a:xfrm>
            <a:off x="142844" y="2571744"/>
            <a:ext cx="8786874" cy="2714644"/>
            <a:chOff x="142844" y="2571744"/>
            <a:chExt cx="8786874" cy="2714644"/>
          </a:xfrm>
        </p:grpSpPr>
        <p:sp>
          <p:nvSpPr>
            <p:cNvPr id="4" name="椭圆 3"/>
            <p:cNvSpPr/>
            <p:nvPr/>
          </p:nvSpPr>
          <p:spPr bwMode="auto">
            <a:xfrm>
              <a:off x="142844" y="2571744"/>
              <a:ext cx="1357322" cy="857256"/>
            </a:xfrm>
            <a:prstGeom prst="ellipse">
              <a:avLst/>
            </a:prstGeom>
            <a:solidFill>
              <a:srgbClr val="92D05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数值和非数值</a:t>
              </a:r>
              <a:endParaRPr kumimoji="0" lang="en-US" altLang="zh-CN" sz="1600" b="1" i="0" u="none" strike="noStrike" cap="none" normalizeH="0" baseline="0" dirty="0">
                <a:ln>
                  <a:noFill/>
                </a:ln>
                <a:solidFill>
                  <a:srgbClr val="09031B"/>
                </a:solidFill>
                <a:effectLst/>
                <a:latin typeface="Times New Roman" pitchFamily="18"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信息</a:t>
              </a:r>
            </a:p>
          </p:txBody>
        </p:sp>
        <p:sp>
          <p:nvSpPr>
            <p:cNvPr id="5" name="矩形 4"/>
            <p:cNvSpPr/>
            <p:nvPr/>
          </p:nvSpPr>
          <p:spPr bwMode="auto">
            <a:xfrm>
              <a:off x="2285984" y="2786058"/>
              <a:ext cx="1785950" cy="500066"/>
            </a:xfrm>
            <a:prstGeom prst="rect">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表达为</a:t>
              </a:r>
              <a:r>
                <a:rPr kumimoji="0" lang="en-US" altLang="zh-CN" sz="1600" b="1" i="0" u="none" strike="noStrike" cap="none" normalizeH="0" baseline="0" dirty="0">
                  <a:ln>
                    <a:noFill/>
                  </a:ln>
                  <a:solidFill>
                    <a:srgbClr val="09031B"/>
                  </a:solidFill>
                  <a:effectLst/>
                  <a:latin typeface="Times New Roman" pitchFamily="18" charset="0"/>
                  <a:ea typeface="宋体" pitchFamily="2" charset="-122"/>
                </a:rPr>
                <a:t>0</a:t>
              </a:r>
              <a:r>
                <a:rPr lang="en-US" altLang="zh-CN" sz="1600" dirty="0"/>
                <a:t>,1</a:t>
              </a:r>
              <a:endParaRPr kumimoji="0" lang="zh-CN" altLang="en-US" sz="1600" b="1" i="0" u="none" strike="noStrike" cap="none" normalizeH="0" baseline="0" dirty="0">
                <a:ln>
                  <a:noFill/>
                </a:ln>
                <a:solidFill>
                  <a:srgbClr val="09031B"/>
                </a:solidFill>
                <a:effectLst/>
                <a:latin typeface="Times New Roman" pitchFamily="18" charset="0"/>
                <a:ea typeface="宋体" pitchFamily="2" charset="-122"/>
              </a:endParaRPr>
            </a:p>
          </p:txBody>
        </p:sp>
        <p:sp>
          <p:nvSpPr>
            <p:cNvPr id="6" name="矩形 5"/>
            <p:cNvSpPr/>
            <p:nvPr/>
          </p:nvSpPr>
          <p:spPr bwMode="auto">
            <a:xfrm>
              <a:off x="5143504" y="2786058"/>
              <a:ext cx="1785950" cy="500066"/>
            </a:xfrm>
            <a:prstGeom prst="rect">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基于</a:t>
              </a:r>
              <a:r>
                <a:rPr kumimoji="0" lang="en-US" altLang="zh-CN" sz="1600" b="1" i="0" u="none" strike="noStrike" cap="none" normalizeH="0" baseline="0" dirty="0">
                  <a:ln>
                    <a:noFill/>
                  </a:ln>
                  <a:solidFill>
                    <a:srgbClr val="09031B"/>
                  </a:solidFill>
                  <a:effectLst/>
                  <a:latin typeface="Times New Roman" pitchFamily="18" charset="0"/>
                  <a:ea typeface="宋体" pitchFamily="2" charset="-122"/>
                </a:rPr>
                <a:t>0</a:t>
              </a:r>
              <a:r>
                <a:rPr lang="en-US" altLang="zh-CN" sz="1600" dirty="0"/>
                <a:t>,1</a:t>
              </a:r>
              <a:r>
                <a:rPr lang="zh-CN" altLang="en-US" sz="1600" dirty="0"/>
                <a:t>的计算</a:t>
              </a:r>
              <a:endParaRPr kumimoji="0" lang="zh-CN" altLang="en-US" sz="1600" b="1" i="0" u="none" strike="noStrike" cap="none" normalizeH="0" baseline="0" dirty="0">
                <a:ln>
                  <a:noFill/>
                </a:ln>
                <a:solidFill>
                  <a:srgbClr val="09031B"/>
                </a:solidFill>
                <a:effectLst/>
                <a:latin typeface="Times New Roman" pitchFamily="18" charset="0"/>
                <a:ea typeface="宋体" pitchFamily="2" charset="-122"/>
              </a:endParaRPr>
            </a:p>
          </p:txBody>
        </p:sp>
        <p:sp>
          <p:nvSpPr>
            <p:cNvPr id="7" name="矩形 6"/>
            <p:cNvSpPr/>
            <p:nvPr/>
          </p:nvSpPr>
          <p:spPr bwMode="auto">
            <a:xfrm>
              <a:off x="2285984" y="3786190"/>
              <a:ext cx="1785950" cy="500066"/>
            </a:xfrm>
            <a:prstGeom prst="rect">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基本逻辑运算</a:t>
              </a:r>
            </a:p>
          </p:txBody>
        </p:sp>
        <p:sp>
          <p:nvSpPr>
            <p:cNvPr id="8" name="矩形 7"/>
            <p:cNvSpPr/>
            <p:nvPr/>
          </p:nvSpPr>
          <p:spPr bwMode="auto">
            <a:xfrm>
              <a:off x="5143504" y="3786190"/>
              <a:ext cx="1785950" cy="500066"/>
            </a:xfrm>
            <a:prstGeom prst="rect">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09031B"/>
                  </a:solidFill>
                  <a:effectLst/>
                  <a:latin typeface="Times New Roman" pitchFamily="18" charset="0"/>
                  <a:ea typeface="宋体" pitchFamily="2" charset="-122"/>
                </a:rPr>
                <a:t>基于逻辑运算的复杂运算</a:t>
              </a:r>
            </a:p>
          </p:txBody>
        </p:sp>
        <p:sp>
          <p:nvSpPr>
            <p:cNvPr id="10" name="矩形 9"/>
            <p:cNvSpPr/>
            <p:nvPr/>
          </p:nvSpPr>
          <p:spPr bwMode="auto">
            <a:xfrm>
              <a:off x="2000232" y="4786322"/>
              <a:ext cx="1928826" cy="500066"/>
            </a:xfrm>
            <a:prstGeom prst="rect">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a:t>用门电路实现基于逻辑运算</a:t>
              </a:r>
              <a:endParaRPr kumimoji="0" lang="zh-CN" altLang="en-US" sz="1200" b="1" i="0" u="none" strike="noStrike" cap="none" normalizeH="0" baseline="0" dirty="0">
                <a:ln>
                  <a:noFill/>
                </a:ln>
                <a:solidFill>
                  <a:srgbClr val="09031B"/>
                </a:solidFill>
                <a:effectLst/>
                <a:latin typeface="Times New Roman" pitchFamily="18" charset="0"/>
                <a:ea typeface="宋体" pitchFamily="2" charset="-122"/>
              </a:endParaRPr>
            </a:p>
          </p:txBody>
        </p:sp>
        <p:sp>
          <p:nvSpPr>
            <p:cNvPr id="11" name="矩形 10"/>
            <p:cNvSpPr/>
            <p:nvPr/>
          </p:nvSpPr>
          <p:spPr bwMode="auto">
            <a:xfrm>
              <a:off x="4643438" y="4786322"/>
              <a:ext cx="2786082" cy="500066"/>
            </a:xfrm>
            <a:prstGeom prst="rect">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09031B"/>
                  </a:solidFill>
                  <a:effectLst/>
                  <a:latin typeface="Times New Roman" pitchFamily="18" charset="0"/>
                  <a:ea typeface="宋体" pitchFamily="2" charset="-122"/>
                </a:rPr>
                <a:t>基于逻辑运算组合</a:t>
              </a:r>
              <a:r>
                <a:rPr kumimoji="0" lang="en-US" altLang="zh-CN" sz="1200" b="1" i="0" u="none" strike="noStrike" cap="none" normalizeH="0" baseline="0" dirty="0">
                  <a:ln>
                    <a:noFill/>
                  </a:ln>
                  <a:solidFill>
                    <a:srgbClr val="09031B"/>
                  </a:solidFill>
                  <a:effectLst/>
                  <a:latin typeface="Times New Roman" pitchFamily="18" charset="0"/>
                  <a:ea typeface="宋体" pitchFamily="2" charset="-122"/>
                </a:rPr>
                <a:t>-</a:t>
              </a:r>
              <a:r>
                <a:rPr kumimoji="0" lang="zh-CN" altLang="en-US" sz="1200" b="1" i="0" u="none" strike="noStrike" cap="none" normalizeH="0" baseline="0" dirty="0">
                  <a:ln>
                    <a:noFill/>
                  </a:ln>
                  <a:solidFill>
                    <a:srgbClr val="09031B"/>
                  </a:solidFill>
                  <a:effectLst/>
                  <a:latin typeface="Times New Roman" pitchFamily="18" charset="0"/>
                  <a:ea typeface="宋体" pitchFamily="2" charset="-122"/>
                </a:rPr>
                <a:t>分层构造复杂逻辑电路</a:t>
              </a:r>
            </a:p>
          </p:txBody>
        </p:sp>
        <p:sp>
          <p:nvSpPr>
            <p:cNvPr id="12" name="椭圆 11"/>
            <p:cNvSpPr/>
            <p:nvPr/>
          </p:nvSpPr>
          <p:spPr bwMode="auto">
            <a:xfrm>
              <a:off x="7572396" y="2643182"/>
              <a:ext cx="1357322" cy="857256"/>
            </a:xfrm>
            <a:prstGeom prst="ellipse">
              <a:avLst/>
            </a:prstGeom>
            <a:solidFill>
              <a:srgbClr val="00B05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数值和非数值</a:t>
              </a:r>
              <a:endParaRPr kumimoji="0" lang="en-US" altLang="zh-CN" sz="1600" b="1" i="0" u="none" strike="noStrike" cap="none" normalizeH="0" baseline="0" dirty="0">
                <a:ln>
                  <a:noFill/>
                </a:ln>
                <a:solidFill>
                  <a:srgbClr val="09031B"/>
                </a:solidFill>
                <a:effectLst/>
                <a:latin typeface="Times New Roman" pitchFamily="18"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9031B"/>
                  </a:solidFill>
                  <a:effectLst/>
                  <a:latin typeface="Times New Roman" pitchFamily="18" charset="0"/>
                  <a:ea typeface="宋体" pitchFamily="2" charset="-122"/>
                </a:rPr>
                <a:t>信息</a:t>
              </a:r>
            </a:p>
          </p:txBody>
        </p:sp>
        <p:sp>
          <p:nvSpPr>
            <p:cNvPr id="18" name="右箭头 17"/>
            <p:cNvSpPr/>
            <p:nvPr/>
          </p:nvSpPr>
          <p:spPr bwMode="auto">
            <a:xfrm>
              <a:off x="1500166" y="2928934"/>
              <a:ext cx="785818" cy="285752"/>
            </a:xfrm>
            <a:prstGeom prst="rightArrow">
              <a:avLst/>
            </a:prstGeom>
            <a:solidFill>
              <a:srgbClr val="06031B"/>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19" name="右箭头 18"/>
            <p:cNvSpPr/>
            <p:nvPr/>
          </p:nvSpPr>
          <p:spPr bwMode="auto">
            <a:xfrm>
              <a:off x="4071934" y="2928934"/>
              <a:ext cx="1071570" cy="285752"/>
            </a:xfrm>
            <a:prstGeom prst="rightArrow">
              <a:avLst/>
            </a:prstGeom>
            <a:solidFill>
              <a:srgbClr val="06031B"/>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20" name="右箭头 19"/>
            <p:cNvSpPr/>
            <p:nvPr/>
          </p:nvSpPr>
          <p:spPr bwMode="auto">
            <a:xfrm>
              <a:off x="6929454" y="2928934"/>
              <a:ext cx="642942" cy="285752"/>
            </a:xfrm>
            <a:prstGeom prst="rightArrow">
              <a:avLst/>
            </a:prstGeom>
            <a:solidFill>
              <a:srgbClr val="06031B"/>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21" name="右箭头 20"/>
            <p:cNvSpPr/>
            <p:nvPr/>
          </p:nvSpPr>
          <p:spPr bwMode="auto">
            <a:xfrm>
              <a:off x="3929058" y="4929198"/>
              <a:ext cx="714380" cy="285752"/>
            </a:xfrm>
            <a:prstGeom prst="rightArrow">
              <a:avLst/>
            </a:prstGeom>
            <a:solidFill>
              <a:srgbClr val="FF33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22" name="下箭头 21"/>
            <p:cNvSpPr/>
            <p:nvPr/>
          </p:nvSpPr>
          <p:spPr bwMode="auto">
            <a:xfrm>
              <a:off x="2928926" y="3286124"/>
              <a:ext cx="357190" cy="500066"/>
            </a:xfrm>
            <a:prstGeom prst="downArrow">
              <a:avLst/>
            </a:prstGeom>
            <a:solidFill>
              <a:srgbClr val="FF33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23" name="下箭头 22"/>
            <p:cNvSpPr/>
            <p:nvPr/>
          </p:nvSpPr>
          <p:spPr bwMode="auto">
            <a:xfrm>
              <a:off x="2928926" y="4286256"/>
              <a:ext cx="357190" cy="500066"/>
            </a:xfrm>
            <a:prstGeom prst="downArrow">
              <a:avLst/>
            </a:prstGeom>
            <a:solidFill>
              <a:srgbClr val="FF33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24" name="上箭头 23"/>
            <p:cNvSpPr/>
            <p:nvPr/>
          </p:nvSpPr>
          <p:spPr bwMode="auto">
            <a:xfrm>
              <a:off x="5857884" y="4286256"/>
              <a:ext cx="357190" cy="500066"/>
            </a:xfrm>
            <a:prstGeom prst="upArrow">
              <a:avLst/>
            </a:prstGeom>
            <a:solidFill>
              <a:srgbClr val="FF33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25" name="上箭头 24"/>
            <p:cNvSpPr/>
            <p:nvPr/>
          </p:nvSpPr>
          <p:spPr bwMode="auto">
            <a:xfrm>
              <a:off x="5857884" y="3286124"/>
              <a:ext cx="357190" cy="500066"/>
            </a:xfrm>
            <a:prstGeom prst="upArrow">
              <a:avLst/>
            </a:prstGeom>
            <a:solidFill>
              <a:srgbClr val="FF33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26" name="TextBox 25"/>
            <p:cNvSpPr txBox="1"/>
            <p:nvPr/>
          </p:nvSpPr>
          <p:spPr bwMode="auto">
            <a:xfrm>
              <a:off x="1357290" y="2643182"/>
              <a:ext cx="1000132" cy="304699"/>
            </a:xfrm>
            <a:prstGeom prst="rect">
              <a:avLst/>
            </a:prstGeom>
            <a:noFill/>
            <a:ln w="9525">
              <a:noFill/>
              <a:miter lim="800000"/>
              <a:headEnd/>
              <a:tailEnd/>
            </a:ln>
            <a:effectLst/>
          </p:spPr>
          <p:txBody>
            <a:bodyPr wrap="square" rtlCol="0">
              <a:spAutoFit/>
            </a:bodyPr>
            <a:lstStyle/>
            <a:p>
              <a:pPr>
                <a:lnSpc>
                  <a:spcPct val="115000"/>
                </a:lnSpc>
              </a:pPr>
              <a:r>
                <a:rPr lang="zh-CN" altLang="en-US" sz="1200" dirty="0">
                  <a:solidFill>
                    <a:schemeClr val="accent2"/>
                  </a:solidFill>
                </a:rPr>
                <a:t>语义符号化</a:t>
              </a:r>
            </a:p>
          </p:txBody>
        </p:sp>
        <p:sp>
          <p:nvSpPr>
            <p:cNvPr id="27" name="TextBox 26"/>
            <p:cNvSpPr txBox="1"/>
            <p:nvPr/>
          </p:nvSpPr>
          <p:spPr bwMode="auto">
            <a:xfrm>
              <a:off x="4071934" y="2643182"/>
              <a:ext cx="1071570" cy="304699"/>
            </a:xfrm>
            <a:prstGeom prst="rect">
              <a:avLst/>
            </a:prstGeom>
            <a:noFill/>
            <a:ln w="9525">
              <a:noFill/>
              <a:miter lim="800000"/>
              <a:headEnd/>
              <a:tailEnd/>
            </a:ln>
            <a:effectLst/>
          </p:spPr>
          <p:txBody>
            <a:bodyPr wrap="square" rtlCol="0">
              <a:spAutoFit/>
            </a:bodyPr>
            <a:lstStyle/>
            <a:p>
              <a:pPr>
                <a:lnSpc>
                  <a:spcPct val="115000"/>
                </a:lnSpc>
              </a:pPr>
              <a:r>
                <a:rPr lang="zh-CN" altLang="en-US" sz="1200" dirty="0">
                  <a:solidFill>
                    <a:schemeClr val="accent2"/>
                  </a:solidFill>
                </a:rPr>
                <a:t>符号计算化</a:t>
              </a:r>
            </a:p>
          </p:txBody>
        </p:sp>
        <p:sp>
          <p:nvSpPr>
            <p:cNvPr id="28" name="TextBox 27"/>
            <p:cNvSpPr txBox="1"/>
            <p:nvPr/>
          </p:nvSpPr>
          <p:spPr bwMode="auto">
            <a:xfrm>
              <a:off x="3357554" y="4357694"/>
              <a:ext cx="642942" cy="285784"/>
            </a:xfrm>
            <a:prstGeom prst="rect">
              <a:avLst/>
            </a:prstGeom>
            <a:noFill/>
            <a:ln w="9525">
              <a:noFill/>
              <a:miter lim="800000"/>
              <a:headEnd/>
              <a:tailEnd/>
            </a:ln>
            <a:effectLst/>
          </p:spPr>
          <p:txBody>
            <a:bodyPr wrap="square" rtlCol="0">
              <a:spAutoFit/>
            </a:bodyPr>
            <a:lstStyle/>
            <a:p>
              <a:pPr>
                <a:lnSpc>
                  <a:spcPct val="115000"/>
                </a:lnSpc>
              </a:pPr>
              <a:r>
                <a:rPr lang="zh-CN" altLang="en-US" sz="1200" dirty="0">
                  <a:solidFill>
                    <a:schemeClr val="accent2"/>
                  </a:solidFill>
                </a:rPr>
                <a:t>自动化</a:t>
              </a:r>
            </a:p>
          </p:txBody>
        </p:sp>
        <p:sp>
          <p:nvSpPr>
            <p:cNvPr id="29" name="TextBox 28"/>
            <p:cNvSpPr txBox="1"/>
            <p:nvPr/>
          </p:nvSpPr>
          <p:spPr bwMode="auto">
            <a:xfrm>
              <a:off x="3286116" y="3357562"/>
              <a:ext cx="642942" cy="285784"/>
            </a:xfrm>
            <a:prstGeom prst="rect">
              <a:avLst/>
            </a:prstGeom>
            <a:noFill/>
            <a:ln w="9525">
              <a:noFill/>
              <a:miter lim="800000"/>
              <a:headEnd/>
              <a:tailEnd/>
            </a:ln>
            <a:effectLst/>
          </p:spPr>
          <p:txBody>
            <a:bodyPr wrap="square" rtlCol="0">
              <a:spAutoFit/>
            </a:bodyPr>
            <a:lstStyle/>
            <a:p>
              <a:pPr>
                <a:lnSpc>
                  <a:spcPct val="115000"/>
                </a:lnSpc>
              </a:pPr>
              <a:r>
                <a:rPr lang="zh-CN" altLang="en-US" sz="1200" dirty="0">
                  <a:solidFill>
                    <a:schemeClr val="accent2"/>
                  </a:solidFill>
                </a:rPr>
                <a:t>计算化</a:t>
              </a:r>
            </a:p>
          </p:txBody>
        </p:sp>
        <p:sp>
          <p:nvSpPr>
            <p:cNvPr id="30" name="TextBox 29"/>
            <p:cNvSpPr txBox="1"/>
            <p:nvPr/>
          </p:nvSpPr>
          <p:spPr bwMode="auto">
            <a:xfrm>
              <a:off x="6858016" y="2643182"/>
              <a:ext cx="857256" cy="304699"/>
            </a:xfrm>
            <a:prstGeom prst="rect">
              <a:avLst/>
            </a:prstGeom>
            <a:noFill/>
            <a:ln w="9525">
              <a:noFill/>
              <a:miter lim="800000"/>
              <a:headEnd/>
              <a:tailEnd/>
            </a:ln>
            <a:effectLst/>
          </p:spPr>
          <p:txBody>
            <a:bodyPr wrap="square" rtlCol="0">
              <a:spAutoFit/>
            </a:bodyPr>
            <a:lstStyle/>
            <a:p>
              <a:pPr>
                <a:lnSpc>
                  <a:spcPct val="115000"/>
                </a:lnSpc>
              </a:pPr>
              <a:r>
                <a:rPr lang="zh-CN" altLang="en-US" sz="1200" dirty="0">
                  <a:solidFill>
                    <a:schemeClr val="accent2"/>
                  </a:solidFill>
                </a:rPr>
                <a:t>再语义化</a:t>
              </a:r>
            </a:p>
          </p:txBody>
        </p:sp>
        <p:sp>
          <p:nvSpPr>
            <p:cNvPr id="31" name="TextBox 30"/>
            <p:cNvSpPr txBox="1"/>
            <p:nvPr/>
          </p:nvSpPr>
          <p:spPr bwMode="auto">
            <a:xfrm>
              <a:off x="6286512" y="3429000"/>
              <a:ext cx="642942" cy="304699"/>
            </a:xfrm>
            <a:prstGeom prst="rect">
              <a:avLst/>
            </a:prstGeom>
            <a:noFill/>
            <a:ln w="9525">
              <a:noFill/>
              <a:miter lim="800000"/>
              <a:headEnd/>
              <a:tailEnd/>
            </a:ln>
            <a:effectLst/>
          </p:spPr>
          <p:txBody>
            <a:bodyPr wrap="square" rtlCol="0">
              <a:spAutoFit/>
            </a:bodyPr>
            <a:lstStyle/>
            <a:p>
              <a:pPr>
                <a:lnSpc>
                  <a:spcPct val="115000"/>
                </a:lnSpc>
              </a:pPr>
              <a:r>
                <a:rPr lang="zh-CN" altLang="en-US" sz="1200" dirty="0">
                  <a:solidFill>
                    <a:schemeClr val="accent2"/>
                  </a:solidFill>
                </a:rPr>
                <a:t>支持</a:t>
              </a:r>
            </a:p>
          </p:txBody>
        </p:sp>
        <p:sp>
          <p:nvSpPr>
            <p:cNvPr id="32" name="TextBox 31"/>
            <p:cNvSpPr txBox="1"/>
            <p:nvPr/>
          </p:nvSpPr>
          <p:spPr bwMode="auto">
            <a:xfrm>
              <a:off x="6286512" y="4429132"/>
              <a:ext cx="642942" cy="285784"/>
            </a:xfrm>
            <a:prstGeom prst="rect">
              <a:avLst/>
            </a:prstGeom>
            <a:noFill/>
            <a:ln w="9525">
              <a:noFill/>
              <a:miter lim="800000"/>
              <a:headEnd/>
              <a:tailEnd/>
            </a:ln>
            <a:effectLst/>
          </p:spPr>
          <p:txBody>
            <a:bodyPr wrap="square" rtlCol="0">
              <a:spAutoFit/>
            </a:bodyPr>
            <a:lstStyle/>
            <a:p>
              <a:pPr>
                <a:lnSpc>
                  <a:spcPct val="115000"/>
                </a:lnSpc>
              </a:pPr>
              <a:r>
                <a:rPr lang="zh-CN" altLang="en-US" sz="1200" dirty="0">
                  <a:solidFill>
                    <a:schemeClr val="accent2"/>
                  </a:solidFill>
                </a:rPr>
                <a:t>集成化</a:t>
              </a:r>
            </a:p>
          </p:txBody>
        </p:sp>
        <p:sp>
          <p:nvSpPr>
            <p:cNvPr id="33" name="TextBox 32"/>
            <p:cNvSpPr txBox="1"/>
            <p:nvPr/>
          </p:nvSpPr>
          <p:spPr bwMode="auto">
            <a:xfrm>
              <a:off x="3929058" y="4643446"/>
              <a:ext cx="642942" cy="285784"/>
            </a:xfrm>
            <a:prstGeom prst="rect">
              <a:avLst/>
            </a:prstGeom>
            <a:noFill/>
            <a:ln w="9525">
              <a:noFill/>
              <a:miter lim="800000"/>
              <a:headEnd/>
              <a:tailEnd/>
            </a:ln>
            <a:effectLst/>
          </p:spPr>
          <p:txBody>
            <a:bodyPr wrap="square" rtlCol="0">
              <a:spAutoFit/>
            </a:bodyPr>
            <a:lstStyle/>
            <a:p>
              <a:pPr>
                <a:lnSpc>
                  <a:spcPct val="115000"/>
                </a:lnSpc>
              </a:pPr>
              <a:r>
                <a:rPr lang="zh-CN" altLang="en-US" sz="1200" dirty="0">
                  <a:solidFill>
                    <a:schemeClr val="accent2"/>
                  </a:solidFill>
                </a:rPr>
                <a:t>构造化</a:t>
              </a:r>
            </a:p>
          </p:txBody>
        </p:sp>
        <p:sp>
          <p:nvSpPr>
            <p:cNvPr id="34" name="右箭头 33"/>
            <p:cNvSpPr/>
            <p:nvPr/>
          </p:nvSpPr>
          <p:spPr bwMode="auto">
            <a:xfrm>
              <a:off x="4071934" y="3929066"/>
              <a:ext cx="1071570" cy="285752"/>
            </a:xfrm>
            <a:prstGeom prst="rightArrow">
              <a:avLst/>
            </a:prstGeom>
            <a:solidFill>
              <a:srgbClr val="FF33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35" name="TextBox 34"/>
            <p:cNvSpPr txBox="1"/>
            <p:nvPr/>
          </p:nvSpPr>
          <p:spPr bwMode="auto">
            <a:xfrm>
              <a:off x="4214810" y="3643314"/>
              <a:ext cx="642942" cy="285784"/>
            </a:xfrm>
            <a:prstGeom prst="rect">
              <a:avLst/>
            </a:prstGeom>
            <a:noFill/>
            <a:ln w="9525">
              <a:noFill/>
              <a:miter lim="800000"/>
              <a:headEnd/>
              <a:tailEnd/>
            </a:ln>
            <a:effectLst/>
          </p:spPr>
          <p:txBody>
            <a:bodyPr wrap="square" rtlCol="0">
              <a:spAutoFit/>
            </a:bodyPr>
            <a:lstStyle/>
            <a:p>
              <a:pPr>
                <a:lnSpc>
                  <a:spcPct val="115000"/>
                </a:lnSpc>
              </a:pPr>
              <a:r>
                <a:rPr lang="zh-CN" altLang="en-US" sz="1200" dirty="0">
                  <a:solidFill>
                    <a:schemeClr val="accent2"/>
                  </a:solidFill>
                </a:rPr>
                <a:t>构造化</a:t>
              </a:r>
            </a:p>
          </p:txBody>
        </p:sp>
      </p:grpSp>
    </p:spTree>
    <p:extLst>
      <p:ext uri="{BB962C8B-B14F-4D97-AF65-F5344CB8AC3E}">
        <p14:creationId xmlns:p14="http://schemas.microsoft.com/office/powerpoint/2010/main" val="79054971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自动化</a:t>
            </a:r>
            <a:r>
              <a:rPr lang="en-US" altLang="zh-CN" dirty="0"/>
              <a:t>0,1</a:t>
            </a:r>
            <a:r>
              <a:rPr lang="zh-CN" altLang="en-US" dirty="0"/>
              <a:t>思维</a:t>
            </a:r>
            <a:r>
              <a:rPr lang="en-US" altLang="zh-CN" dirty="0"/>
              <a:t>—</a:t>
            </a:r>
            <a:r>
              <a:rPr lang="zh-CN" altLang="en-US" sz="4000" dirty="0"/>
              <a:t>计算机工作原理</a:t>
            </a:r>
          </a:p>
        </p:txBody>
      </p:sp>
      <p:grpSp>
        <p:nvGrpSpPr>
          <p:cNvPr id="9" name="组合 8">
            <a:extLst>
              <a:ext uri="{FF2B5EF4-FFF2-40B4-BE49-F238E27FC236}">
                <a16:creationId xmlns:a16="http://schemas.microsoft.com/office/drawing/2014/main" id="{C6BAC751-BD70-0041-D1CA-1DA8C0FC4106}"/>
              </a:ext>
            </a:extLst>
          </p:cNvPr>
          <p:cNvGrpSpPr/>
          <p:nvPr/>
        </p:nvGrpSpPr>
        <p:grpSpPr>
          <a:xfrm>
            <a:off x="773658" y="1196752"/>
            <a:ext cx="7596683" cy="4677021"/>
            <a:chOff x="1077914" y="2165352"/>
            <a:chExt cx="7226299" cy="4295773"/>
          </a:xfrm>
        </p:grpSpPr>
        <p:pic>
          <p:nvPicPr>
            <p:cNvPr id="13" name="Picture 2">
              <a:extLst>
                <a:ext uri="{FF2B5EF4-FFF2-40B4-BE49-F238E27FC236}">
                  <a16:creationId xmlns:a16="http://schemas.microsoft.com/office/drawing/2014/main" id="{0F9BA245-63CD-A231-FCC9-4129349C51B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2563" y="2976563"/>
              <a:ext cx="6348412" cy="3484562"/>
            </a:xfrm>
            <a:prstGeom prst="rect">
              <a:avLst/>
            </a:prstGeom>
            <a:noFill/>
            <a:ln w="762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4">
              <a:extLst>
                <a:ext uri="{FF2B5EF4-FFF2-40B4-BE49-F238E27FC236}">
                  <a16:creationId xmlns:a16="http://schemas.microsoft.com/office/drawing/2014/main" id="{88C75A3A-AFCE-8DA1-A3A8-FB5FD2039AFF}"/>
                </a:ext>
              </a:extLst>
            </p:cNvPr>
            <p:cNvGrpSpPr/>
            <p:nvPr/>
          </p:nvGrpSpPr>
          <p:grpSpPr bwMode="auto">
            <a:xfrm>
              <a:off x="3622675" y="2249488"/>
              <a:ext cx="912813" cy="855662"/>
              <a:chOff x="-1194" y="2315"/>
              <a:chExt cx="575" cy="539"/>
            </a:xfrm>
          </p:grpSpPr>
          <p:sp>
            <p:nvSpPr>
              <p:cNvPr id="61" name="AutoShape 39">
                <a:extLst>
                  <a:ext uri="{FF2B5EF4-FFF2-40B4-BE49-F238E27FC236}">
                    <a16:creationId xmlns:a16="http://schemas.microsoft.com/office/drawing/2014/main" id="{426C608E-3213-98DA-E6C6-36D887EBBE15}"/>
                  </a:ext>
                </a:extLst>
              </p:cNvPr>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62" name="Oval 40">
                <a:extLst>
                  <a:ext uri="{FF2B5EF4-FFF2-40B4-BE49-F238E27FC236}">
                    <a16:creationId xmlns:a16="http://schemas.microsoft.com/office/drawing/2014/main" id="{EA95C8A1-F4DB-BBB5-B8C9-B85FDEF7ED4B}"/>
                  </a:ext>
                </a:extLst>
              </p:cNvPr>
              <p:cNvSpPr>
                <a:spLocks noChangeArrowheads="1"/>
              </p:cNvSpPr>
              <p:nvPr/>
            </p:nvSpPr>
            <p:spPr bwMode="gray">
              <a:xfrm>
                <a:off x="-1146" y="2360"/>
                <a:ext cx="479" cy="450"/>
              </a:xfrm>
              <a:prstGeom prst="ellipse">
                <a:avLst/>
              </a:prstGeom>
              <a:solidFill>
                <a:srgbClr val="003366"/>
              </a:solidFill>
              <a:ln w="28575" algn="ctr">
                <a:solidFill>
                  <a:srgbClr val="FFFFFF"/>
                </a:solidFill>
                <a:rou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rgbClr val="000000"/>
                  </a:solidFill>
                  <a:latin typeface="宋体" panose="02010600030101010101" pitchFamily="2" charset="-122"/>
                  <a:ea typeface="宋体" panose="02010600030101010101" pitchFamily="2" charset="-122"/>
                </a:endParaRPr>
              </a:p>
            </p:txBody>
          </p:sp>
          <p:sp>
            <p:nvSpPr>
              <p:cNvPr id="63" name="Text Box 84">
                <a:extLst>
                  <a:ext uri="{FF2B5EF4-FFF2-40B4-BE49-F238E27FC236}">
                    <a16:creationId xmlns:a16="http://schemas.microsoft.com/office/drawing/2014/main" id="{40167949-0C75-964C-86E0-A10AE7BC82FC}"/>
                  </a:ext>
                </a:extLst>
              </p:cNvPr>
              <p:cNvSpPr txBox="1">
                <a:spLocks noChangeArrowheads="1"/>
              </p:cNvSpPr>
              <p:nvPr/>
            </p:nvSpPr>
            <p:spPr bwMode="auto">
              <a:xfrm>
                <a:off x="-1169" y="2414"/>
                <a:ext cx="536" cy="288"/>
              </a:xfrm>
              <a:prstGeom prst="rect">
                <a:avLst/>
              </a:prstGeom>
              <a:noFill/>
              <a:ln>
                <a:noFill/>
              </a:ln>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a:solidFill>
                      <a:srgbClr val="FFFFFF"/>
                    </a:solidFill>
                    <a:latin typeface="宋体" panose="02010600030101010101" pitchFamily="2" charset="-122"/>
                    <a:ea typeface="华文中宋" panose="02010600040101010101" pitchFamily="2" charset="-122"/>
                  </a:rPr>
                  <a:t>本质</a:t>
                </a:r>
              </a:p>
            </p:txBody>
          </p:sp>
        </p:grpSp>
        <p:grpSp>
          <p:nvGrpSpPr>
            <p:cNvPr id="39" name="Group 8">
              <a:extLst>
                <a:ext uri="{FF2B5EF4-FFF2-40B4-BE49-F238E27FC236}">
                  <a16:creationId xmlns:a16="http://schemas.microsoft.com/office/drawing/2014/main" id="{A0EB2C2B-2D45-8E92-B413-083986075A1B}"/>
                </a:ext>
              </a:extLst>
            </p:cNvPr>
            <p:cNvGrpSpPr/>
            <p:nvPr/>
          </p:nvGrpSpPr>
          <p:grpSpPr bwMode="auto">
            <a:xfrm>
              <a:off x="4670425" y="2249488"/>
              <a:ext cx="1327150" cy="855662"/>
              <a:chOff x="-1194" y="2315"/>
              <a:chExt cx="575" cy="539"/>
            </a:xfrm>
          </p:grpSpPr>
          <p:sp>
            <p:nvSpPr>
              <p:cNvPr id="58" name="AutoShape 39">
                <a:extLst>
                  <a:ext uri="{FF2B5EF4-FFF2-40B4-BE49-F238E27FC236}">
                    <a16:creationId xmlns:a16="http://schemas.microsoft.com/office/drawing/2014/main" id="{4BF1BBE8-23A1-CEB3-C031-9F872282DEBA}"/>
                  </a:ext>
                </a:extLst>
              </p:cNvPr>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59" name="Oval 40">
                <a:extLst>
                  <a:ext uri="{FF2B5EF4-FFF2-40B4-BE49-F238E27FC236}">
                    <a16:creationId xmlns:a16="http://schemas.microsoft.com/office/drawing/2014/main" id="{F58F5698-CB1C-E0CE-56D7-7E25B9FCB513}"/>
                  </a:ext>
                </a:extLst>
              </p:cNvPr>
              <p:cNvSpPr>
                <a:spLocks noChangeArrowheads="1"/>
              </p:cNvSpPr>
              <p:nvPr/>
            </p:nvSpPr>
            <p:spPr bwMode="gray">
              <a:xfrm>
                <a:off x="-1146" y="2360"/>
                <a:ext cx="479" cy="450"/>
              </a:xfrm>
              <a:prstGeom prst="ellipse">
                <a:avLst/>
              </a:prstGeom>
              <a:solidFill>
                <a:srgbClr val="003366"/>
              </a:solidFill>
              <a:ln w="28575" algn="ctr">
                <a:solidFill>
                  <a:srgbClr val="FFFFFF"/>
                </a:solidFill>
                <a:rou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rgbClr val="000000"/>
                  </a:solidFill>
                  <a:latin typeface="宋体" panose="02010600030101010101" pitchFamily="2" charset="-122"/>
                  <a:ea typeface="宋体" panose="02010600030101010101" pitchFamily="2" charset="-122"/>
                </a:endParaRPr>
              </a:p>
            </p:txBody>
          </p:sp>
          <p:sp>
            <p:nvSpPr>
              <p:cNvPr id="60" name="Text Box 84">
                <a:extLst>
                  <a:ext uri="{FF2B5EF4-FFF2-40B4-BE49-F238E27FC236}">
                    <a16:creationId xmlns:a16="http://schemas.microsoft.com/office/drawing/2014/main" id="{CC2FB9B5-5852-C4F5-892D-9E3F3DDB024E}"/>
                  </a:ext>
                </a:extLst>
              </p:cNvPr>
              <p:cNvSpPr txBox="1">
                <a:spLocks noChangeArrowheads="1"/>
              </p:cNvSpPr>
              <p:nvPr/>
            </p:nvSpPr>
            <p:spPr bwMode="auto">
              <a:xfrm>
                <a:off x="-1169" y="2414"/>
                <a:ext cx="536" cy="288"/>
              </a:xfrm>
              <a:prstGeom prst="rect">
                <a:avLst/>
              </a:prstGeom>
              <a:noFill/>
              <a:ln>
                <a:noFill/>
              </a:ln>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a:solidFill>
                      <a:srgbClr val="FFFFFF"/>
                    </a:solidFill>
                    <a:latin typeface="宋体" panose="02010600030101010101" pitchFamily="2" charset="-122"/>
                    <a:ea typeface="华文中宋" panose="02010600040101010101" pitchFamily="2" charset="-122"/>
                  </a:rPr>
                  <a:t>可实现</a:t>
                </a:r>
              </a:p>
            </p:txBody>
          </p:sp>
        </p:grpSp>
        <p:grpSp>
          <p:nvGrpSpPr>
            <p:cNvPr id="40" name="Group 12">
              <a:extLst>
                <a:ext uri="{FF2B5EF4-FFF2-40B4-BE49-F238E27FC236}">
                  <a16:creationId xmlns:a16="http://schemas.microsoft.com/office/drawing/2014/main" id="{ACE3CBBA-EFF8-5CAA-B9B9-42A7488BAAF7}"/>
                </a:ext>
              </a:extLst>
            </p:cNvPr>
            <p:cNvGrpSpPr/>
            <p:nvPr/>
          </p:nvGrpSpPr>
          <p:grpSpPr bwMode="auto">
            <a:xfrm>
              <a:off x="6977063" y="2249488"/>
              <a:ext cx="1327150" cy="855662"/>
              <a:chOff x="-1194" y="2315"/>
              <a:chExt cx="575" cy="539"/>
            </a:xfrm>
          </p:grpSpPr>
          <p:sp>
            <p:nvSpPr>
              <p:cNvPr id="55" name="AutoShape 39">
                <a:extLst>
                  <a:ext uri="{FF2B5EF4-FFF2-40B4-BE49-F238E27FC236}">
                    <a16:creationId xmlns:a16="http://schemas.microsoft.com/office/drawing/2014/main" id="{D060A1DB-41E8-B6F7-CFD0-F84460603233}"/>
                  </a:ext>
                </a:extLst>
              </p:cNvPr>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56" name="Oval 40">
                <a:extLst>
                  <a:ext uri="{FF2B5EF4-FFF2-40B4-BE49-F238E27FC236}">
                    <a16:creationId xmlns:a16="http://schemas.microsoft.com/office/drawing/2014/main" id="{9708A2F2-B7C3-8426-A7B8-5C3905063DED}"/>
                  </a:ext>
                </a:extLst>
              </p:cNvPr>
              <p:cNvSpPr>
                <a:spLocks noChangeArrowheads="1"/>
              </p:cNvSpPr>
              <p:nvPr/>
            </p:nvSpPr>
            <p:spPr bwMode="gray">
              <a:xfrm>
                <a:off x="-1146" y="2360"/>
                <a:ext cx="479" cy="450"/>
              </a:xfrm>
              <a:prstGeom prst="ellipse">
                <a:avLst/>
              </a:prstGeom>
              <a:solidFill>
                <a:srgbClr val="003366"/>
              </a:solidFill>
              <a:ln w="28575" algn="ctr">
                <a:solidFill>
                  <a:srgbClr val="FFFFFF"/>
                </a:solidFill>
                <a:rou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rgbClr val="000000"/>
                  </a:solidFill>
                  <a:latin typeface="宋体" panose="02010600030101010101" pitchFamily="2" charset="-122"/>
                  <a:ea typeface="宋体" panose="02010600030101010101" pitchFamily="2" charset="-122"/>
                </a:endParaRPr>
              </a:p>
            </p:txBody>
          </p:sp>
          <p:sp>
            <p:nvSpPr>
              <p:cNvPr id="57" name="Text Box 84">
                <a:extLst>
                  <a:ext uri="{FF2B5EF4-FFF2-40B4-BE49-F238E27FC236}">
                    <a16:creationId xmlns:a16="http://schemas.microsoft.com/office/drawing/2014/main" id="{EB871FB0-EAF5-CC23-483B-D607CF80316B}"/>
                  </a:ext>
                </a:extLst>
              </p:cNvPr>
              <p:cNvSpPr txBox="1">
                <a:spLocks noChangeArrowheads="1"/>
              </p:cNvSpPr>
              <p:nvPr/>
            </p:nvSpPr>
            <p:spPr bwMode="auto">
              <a:xfrm>
                <a:off x="-1169" y="2414"/>
                <a:ext cx="536" cy="288"/>
              </a:xfrm>
              <a:prstGeom prst="rect">
                <a:avLst/>
              </a:prstGeom>
              <a:noFill/>
              <a:ln>
                <a:noFill/>
              </a:ln>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a:solidFill>
                      <a:srgbClr val="FFFFFF"/>
                    </a:solidFill>
                    <a:latin typeface="宋体" panose="02010600030101010101" pitchFamily="2" charset="-122"/>
                    <a:ea typeface="华文中宋" panose="02010600040101010101" pitchFamily="2" charset="-122"/>
                  </a:rPr>
                  <a:t>启发性</a:t>
                </a:r>
              </a:p>
            </p:txBody>
          </p:sp>
        </p:grpSp>
        <p:grpSp>
          <p:nvGrpSpPr>
            <p:cNvPr id="41" name="Group 16">
              <a:extLst>
                <a:ext uri="{FF2B5EF4-FFF2-40B4-BE49-F238E27FC236}">
                  <a16:creationId xmlns:a16="http://schemas.microsoft.com/office/drawing/2014/main" id="{31C080F0-7930-4618-7BCC-4272B7E0FD73}"/>
                </a:ext>
              </a:extLst>
            </p:cNvPr>
            <p:cNvGrpSpPr/>
            <p:nvPr/>
          </p:nvGrpSpPr>
          <p:grpSpPr bwMode="auto">
            <a:xfrm>
              <a:off x="6013450" y="2249488"/>
              <a:ext cx="912813" cy="855662"/>
              <a:chOff x="-1194" y="2315"/>
              <a:chExt cx="575" cy="539"/>
            </a:xfrm>
          </p:grpSpPr>
          <p:sp>
            <p:nvSpPr>
              <p:cNvPr id="52" name="AutoShape 39">
                <a:extLst>
                  <a:ext uri="{FF2B5EF4-FFF2-40B4-BE49-F238E27FC236}">
                    <a16:creationId xmlns:a16="http://schemas.microsoft.com/office/drawing/2014/main" id="{A6AD0FF0-8E22-BA37-46DC-5CA98397F587}"/>
                  </a:ext>
                </a:extLst>
              </p:cNvPr>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53" name="Oval 40">
                <a:extLst>
                  <a:ext uri="{FF2B5EF4-FFF2-40B4-BE49-F238E27FC236}">
                    <a16:creationId xmlns:a16="http://schemas.microsoft.com/office/drawing/2014/main" id="{DBAE263F-7981-8AF0-E379-9F58240423F7}"/>
                  </a:ext>
                </a:extLst>
              </p:cNvPr>
              <p:cNvSpPr>
                <a:spLocks noChangeArrowheads="1"/>
              </p:cNvSpPr>
              <p:nvPr/>
            </p:nvSpPr>
            <p:spPr bwMode="gray">
              <a:xfrm>
                <a:off x="-1146" y="2360"/>
                <a:ext cx="479" cy="450"/>
              </a:xfrm>
              <a:prstGeom prst="ellipse">
                <a:avLst/>
              </a:prstGeom>
              <a:solidFill>
                <a:srgbClr val="003366"/>
              </a:solidFill>
              <a:ln w="28575" algn="ctr">
                <a:solidFill>
                  <a:srgbClr val="FFFFFF"/>
                </a:solidFill>
                <a:rou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rgbClr val="000000"/>
                  </a:solidFill>
                  <a:latin typeface="宋体" panose="02010600030101010101" pitchFamily="2" charset="-122"/>
                  <a:ea typeface="宋体" panose="02010600030101010101" pitchFamily="2" charset="-122"/>
                </a:endParaRPr>
              </a:p>
            </p:txBody>
          </p:sp>
          <p:sp>
            <p:nvSpPr>
              <p:cNvPr id="54" name="Text Box 84">
                <a:extLst>
                  <a:ext uri="{FF2B5EF4-FFF2-40B4-BE49-F238E27FC236}">
                    <a16:creationId xmlns:a16="http://schemas.microsoft.com/office/drawing/2014/main" id="{0BC798A9-649F-04C9-34DE-36626D556048}"/>
                  </a:ext>
                </a:extLst>
              </p:cNvPr>
              <p:cNvSpPr txBox="1">
                <a:spLocks noChangeArrowheads="1"/>
              </p:cNvSpPr>
              <p:nvPr/>
            </p:nvSpPr>
            <p:spPr bwMode="auto">
              <a:xfrm>
                <a:off x="-1169" y="2414"/>
                <a:ext cx="536" cy="288"/>
              </a:xfrm>
              <a:prstGeom prst="rect">
                <a:avLst/>
              </a:prstGeom>
              <a:noFill/>
              <a:ln>
                <a:noFill/>
              </a:ln>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a:solidFill>
                      <a:srgbClr val="FFFFFF"/>
                    </a:solidFill>
                    <a:latin typeface="宋体" panose="02010600030101010101" pitchFamily="2" charset="-122"/>
                    <a:ea typeface="华文中宋" panose="02010600040101010101" pitchFamily="2" charset="-122"/>
                  </a:rPr>
                  <a:t>联想</a:t>
                </a:r>
              </a:p>
            </p:txBody>
          </p:sp>
        </p:grpSp>
        <p:grpSp>
          <p:nvGrpSpPr>
            <p:cNvPr id="42" name="Group 20">
              <a:extLst>
                <a:ext uri="{FF2B5EF4-FFF2-40B4-BE49-F238E27FC236}">
                  <a16:creationId xmlns:a16="http://schemas.microsoft.com/office/drawing/2014/main" id="{CC61D154-38AC-A528-859A-8FE7A44AF5E5}"/>
                </a:ext>
              </a:extLst>
            </p:cNvPr>
            <p:cNvGrpSpPr/>
            <p:nvPr/>
          </p:nvGrpSpPr>
          <p:grpSpPr bwMode="auto">
            <a:xfrm>
              <a:off x="1077914" y="2165352"/>
              <a:ext cx="2451101" cy="1022351"/>
              <a:chOff x="796" y="1391"/>
              <a:chExt cx="1544" cy="644"/>
            </a:xfrm>
          </p:grpSpPr>
          <p:grpSp>
            <p:nvGrpSpPr>
              <p:cNvPr id="43" name="Group 21">
                <a:extLst>
                  <a:ext uri="{FF2B5EF4-FFF2-40B4-BE49-F238E27FC236}">
                    <a16:creationId xmlns:a16="http://schemas.microsoft.com/office/drawing/2014/main" id="{FC103A34-BCA8-6836-30CB-A4F5C69B3637}"/>
                  </a:ext>
                </a:extLst>
              </p:cNvPr>
              <p:cNvGrpSpPr/>
              <p:nvPr/>
            </p:nvGrpSpPr>
            <p:grpSpPr bwMode="auto">
              <a:xfrm>
                <a:off x="796" y="1483"/>
                <a:ext cx="575" cy="539"/>
                <a:chOff x="3441" y="1073"/>
                <a:chExt cx="575" cy="539"/>
              </a:xfrm>
            </p:grpSpPr>
            <p:sp>
              <p:nvSpPr>
                <p:cNvPr id="49" name="AutoShape 39">
                  <a:extLst>
                    <a:ext uri="{FF2B5EF4-FFF2-40B4-BE49-F238E27FC236}">
                      <a16:creationId xmlns:a16="http://schemas.microsoft.com/office/drawing/2014/main" id="{AA21BAFB-E79D-13B6-EEBF-6CE35C5EFDEF}"/>
                    </a:ext>
                  </a:extLst>
                </p:cNvPr>
                <p:cNvSpPr>
                  <a:spLocks noChangeArrowheads="1"/>
                </p:cNvSpPr>
                <p:nvPr/>
              </p:nvSpPr>
              <p:spPr bwMode="gray">
                <a:xfrm>
                  <a:off x="3441" y="107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50" name="Oval 40">
                  <a:extLst>
                    <a:ext uri="{FF2B5EF4-FFF2-40B4-BE49-F238E27FC236}">
                      <a16:creationId xmlns:a16="http://schemas.microsoft.com/office/drawing/2014/main" id="{971B58EB-A3EC-C6C5-73BB-F3DAECEE23A4}"/>
                    </a:ext>
                  </a:extLst>
                </p:cNvPr>
                <p:cNvSpPr>
                  <a:spLocks noChangeArrowheads="1"/>
                </p:cNvSpPr>
                <p:nvPr/>
              </p:nvSpPr>
              <p:spPr bwMode="gray">
                <a:xfrm>
                  <a:off x="3489" y="1117"/>
                  <a:ext cx="479" cy="450"/>
                </a:xfrm>
                <a:prstGeom prst="ellipse">
                  <a:avLst/>
                </a:prstGeom>
                <a:solidFill>
                  <a:srgbClr val="666699"/>
                </a:solidFill>
                <a:ln w="28575" algn="ctr">
                  <a:solidFill>
                    <a:srgbClr val="FFFFFF"/>
                  </a:solidFill>
                  <a:rou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51" name="Text Box 84">
                  <a:extLst>
                    <a:ext uri="{FF2B5EF4-FFF2-40B4-BE49-F238E27FC236}">
                      <a16:creationId xmlns:a16="http://schemas.microsoft.com/office/drawing/2014/main" id="{F7884360-05A0-504B-4A15-0CC1D18C1B44}"/>
                    </a:ext>
                  </a:extLst>
                </p:cNvPr>
                <p:cNvSpPr txBox="1">
                  <a:spLocks noChangeArrowheads="1"/>
                </p:cNvSpPr>
                <p:nvPr/>
              </p:nvSpPr>
              <p:spPr bwMode="auto">
                <a:xfrm>
                  <a:off x="3478" y="1198"/>
                  <a:ext cx="525" cy="288"/>
                </a:xfrm>
                <a:prstGeom prst="rect">
                  <a:avLst/>
                </a:prstGeom>
                <a:noFill/>
                <a:ln>
                  <a:noFill/>
                </a:ln>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zh-CN" altLang="en-US">
                      <a:solidFill>
                        <a:schemeClr val="bg1"/>
                      </a:solidFill>
                      <a:ea typeface="宋体" panose="02010600030101010101" pitchFamily="2" charset="-122"/>
                    </a:rPr>
                    <a:t>知识</a:t>
                  </a:r>
                </a:p>
              </p:txBody>
            </p:sp>
          </p:grpSp>
          <p:grpSp>
            <p:nvGrpSpPr>
              <p:cNvPr id="44" name="Group 25">
                <a:extLst>
                  <a:ext uri="{FF2B5EF4-FFF2-40B4-BE49-F238E27FC236}">
                    <a16:creationId xmlns:a16="http://schemas.microsoft.com/office/drawing/2014/main" id="{9029A734-B27D-2200-DA2D-2A67BD123669}"/>
                  </a:ext>
                </a:extLst>
              </p:cNvPr>
              <p:cNvGrpSpPr/>
              <p:nvPr/>
            </p:nvGrpSpPr>
            <p:grpSpPr bwMode="auto">
              <a:xfrm>
                <a:off x="1504" y="1391"/>
                <a:ext cx="836" cy="644"/>
                <a:chOff x="4166" y="1007"/>
                <a:chExt cx="836" cy="644"/>
              </a:xfrm>
            </p:grpSpPr>
            <p:sp>
              <p:nvSpPr>
                <p:cNvPr id="46" name="AutoShape 39">
                  <a:extLst>
                    <a:ext uri="{FF2B5EF4-FFF2-40B4-BE49-F238E27FC236}">
                      <a16:creationId xmlns:a16="http://schemas.microsoft.com/office/drawing/2014/main" id="{22F93040-B8C0-0934-2FE1-348ED7322892}"/>
                    </a:ext>
                  </a:extLst>
                </p:cNvPr>
                <p:cNvSpPr>
                  <a:spLocks noChangeArrowheads="1"/>
                </p:cNvSpPr>
                <p:nvPr/>
              </p:nvSpPr>
              <p:spPr bwMode="gray">
                <a:xfrm>
                  <a:off x="4222" y="1007"/>
                  <a:ext cx="700" cy="64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47" name="Oval 40">
                  <a:extLst>
                    <a:ext uri="{FF2B5EF4-FFF2-40B4-BE49-F238E27FC236}">
                      <a16:creationId xmlns:a16="http://schemas.microsoft.com/office/drawing/2014/main" id="{2035EBCA-F0B7-910F-D472-1475B439ACA8}"/>
                    </a:ext>
                  </a:extLst>
                </p:cNvPr>
                <p:cNvSpPr>
                  <a:spLocks noChangeArrowheads="1"/>
                </p:cNvSpPr>
                <p:nvPr/>
              </p:nvSpPr>
              <p:spPr bwMode="gray">
                <a:xfrm>
                  <a:off x="4281" y="1060"/>
                  <a:ext cx="584" cy="538"/>
                </a:xfrm>
                <a:prstGeom prst="ellipse">
                  <a:avLst/>
                </a:prstGeom>
                <a:solidFill>
                  <a:srgbClr val="008000"/>
                </a:solidFill>
                <a:ln w="28575" algn="ctr">
                  <a:solidFill>
                    <a:srgbClr val="FFFFFF"/>
                  </a:solidFill>
                  <a:rou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48" name="Text Box 84">
                  <a:extLst>
                    <a:ext uri="{FF2B5EF4-FFF2-40B4-BE49-F238E27FC236}">
                      <a16:creationId xmlns:a16="http://schemas.microsoft.com/office/drawing/2014/main" id="{66DCBFA8-BF65-9920-DE1E-1224B5018FAA}"/>
                    </a:ext>
                  </a:extLst>
                </p:cNvPr>
                <p:cNvSpPr txBox="1">
                  <a:spLocks noChangeArrowheads="1"/>
                </p:cNvSpPr>
                <p:nvPr/>
              </p:nvSpPr>
              <p:spPr bwMode="auto">
                <a:xfrm>
                  <a:off x="4166" y="1111"/>
                  <a:ext cx="836" cy="442"/>
                </a:xfrm>
                <a:prstGeom prst="rect">
                  <a:avLst/>
                </a:prstGeom>
                <a:noFill/>
                <a:ln>
                  <a:noFill/>
                </a:ln>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600" dirty="0">
                      <a:solidFill>
                        <a:srgbClr val="FFFFFF"/>
                      </a:solidFill>
                      <a:latin typeface="宋体" panose="02010600030101010101" pitchFamily="2" charset="-122"/>
                      <a:ea typeface="华文中宋" panose="02010600040101010101" pitchFamily="2" charset="-122"/>
                    </a:rPr>
                    <a:t>知识的贯通</a:t>
                  </a:r>
                  <a:r>
                    <a:rPr kumimoji="0" lang="en-US" altLang="zh-CN" sz="1600" dirty="0">
                      <a:solidFill>
                        <a:srgbClr val="FFFFFF"/>
                      </a:solidFill>
                      <a:latin typeface="宋体" panose="02010600030101010101" pitchFamily="2" charset="-122"/>
                      <a:ea typeface="华文中宋" panose="02010600040101010101" pitchFamily="2" charset="-122"/>
                    </a:rPr>
                    <a:t>-</a:t>
                  </a:r>
                  <a:r>
                    <a:rPr kumimoji="0" lang="zh-CN" altLang="en-US" dirty="0">
                      <a:solidFill>
                        <a:srgbClr val="FFFFFF"/>
                      </a:solidFill>
                      <a:latin typeface="宋体" panose="02010600030101010101" pitchFamily="2" charset="-122"/>
                      <a:ea typeface="华文中宋" panose="02010600040101010101" pitchFamily="2" charset="-122"/>
                    </a:rPr>
                    <a:t>思维</a:t>
                  </a:r>
                </a:p>
              </p:txBody>
            </p:sp>
          </p:grpSp>
          <p:sp>
            <p:nvSpPr>
              <p:cNvPr id="45" name="Line 29">
                <a:extLst>
                  <a:ext uri="{FF2B5EF4-FFF2-40B4-BE49-F238E27FC236}">
                    <a16:creationId xmlns:a16="http://schemas.microsoft.com/office/drawing/2014/main" id="{8EC73950-C9A7-5902-EBFA-4A409067D1CB}"/>
                  </a:ext>
                </a:extLst>
              </p:cNvPr>
              <p:cNvSpPr>
                <a:spLocks noChangeShapeType="1"/>
              </p:cNvSpPr>
              <p:nvPr/>
            </p:nvSpPr>
            <p:spPr bwMode="auto">
              <a:xfrm>
                <a:off x="1361" y="1754"/>
                <a:ext cx="210" cy="0"/>
              </a:xfrm>
              <a:prstGeom prst="line">
                <a:avLst/>
              </a:prstGeom>
              <a:noFill/>
              <a:ln w="57150">
                <a:solidFill>
                  <a:srgbClr val="99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Tree>
    <p:extLst>
      <p:ext uri="{BB962C8B-B14F-4D97-AF65-F5344CB8AC3E}">
        <p14:creationId xmlns:p14="http://schemas.microsoft.com/office/powerpoint/2010/main" val="304777881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计算机语言与编译器</a:t>
            </a:r>
            <a:br>
              <a:rPr lang="en-US" altLang="zh-CN" dirty="0"/>
            </a:br>
            <a:r>
              <a:rPr lang="zh-CN" altLang="en-US" sz="3200" dirty="0"/>
              <a:t>一种抽象</a:t>
            </a:r>
            <a:r>
              <a:rPr lang="en-US" altLang="zh-CN" sz="3200" dirty="0"/>
              <a:t>-</a:t>
            </a:r>
            <a:r>
              <a:rPr lang="zh-CN" altLang="en-US" sz="3200" dirty="0"/>
              <a:t>自动化机制</a:t>
            </a:r>
          </a:p>
        </p:txBody>
      </p:sp>
      <p:sp>
        <p:nvSpPr>
          <p:cNvPr id="3" name="内容占位符 2"/>
          <p:cNvSpPr>
            <a:spLocks noGrp="1"/>
          </p:cNvSpPr>
          <p:nvPr>
            <p:ph idx="1"/>
          </p:nvPr>
        </p:nvSpPr>
        <p:spPr/>
        <p:txBody>
          <a:bodyPr/>
          <a:lstStyle/>
          <a:p>
            <a:r>
              <a:rPr lang="zh-CN" altLang="en-US" dirty="0"/>
              <a:t>语句词汇识别（词法分析）       </a:t>
            </a:r>
            <a:endParaRPr lang="en-US" altLang="zh-CN" dirty="0"/>
          </a:p>
          <a:p>
            <a:pPr>
              <a:buNone/>
            </a:pPr>
            <a:r>
              <a:rPr lang="en-US" altLang="zh-CN" dirty="0"/>
              <a:t>   </a:t>
            </a:r>
            <a:r>
              <a:rPr lang="zh-CN" altLang="en-US" dirty="0"/>
              <a:t>语句模式化识别（语法分析）      </a:t>
            </a:r>
            <a:endParaRPr lang="en-US" altLang="zh-CN" dirty="0"/>
          </a:p>
          <a:p>
            <a:pPr>
              <a:buNone/>
            </a:pPr>
            <a:r>
              <a:rPr lang="en-US" altLang="zh-CN" dirty="0"/>
              <a:t>   </a:t>
            </a:r>
            <a:r>
              <a:rPr lang="zh-CN" altLang="en-US" dirty="0"/>
              <a:t>复杂语句模式的构造         </a:t>
            </a:r>
            <a:endParaRPr lang="en-US" altLang="zh-CN" dirty="0"/>
          </a:p>
          <a:p>
            <a:pPr>
              <a:buNone/>
            </a:pPr>
            <a:r>
              <a:rPr lang="en-US" altLang="zh-CN" dirty="0"/>
              <a:t>   </a:t>
            </a:r>
            <a:r>
              <a:rPr lang="zh-CN" altLang="en-US" dirty="0"/>
              <a:t>基本语句模式与汇编语句的映射         </a:t>
            </a:r>
            <a:endParaRPr lang="en-US" altLang="zh-CN" dirty="0"/>
          </a:p>
          <a:p>
            <a:pPr>
              <a:buNone/>
            </a:pPr>
            <a:r>
              <a:rPr lang="en-US" altLang="zh-CN" dirty="0"/>
              <a:t>  </a:t>
            </a:r>
            <a:r>
              <a:rPr lang="zh-CN" altLang="en-US" dirty="0"/>
              <a:t> 汇编语句的组装与次序调整</a:t>
            </a:r>
            <a:endParaRPr lang="en-US" altLang="zh-CN" dirty="0"/>
          </a:p>
          <a:p>
            <a:pPr>
              <a:buNone/>
            </a:pPr>
            <a:endParaRPr lang="en-US" altLang="zh-CN" dirty="0"/>
          </a:p>
          <a:p>
            <a:pPr>
              <a:buNone/>
            </a:pPr>
            <a:endParaRPr lang="en-US" altLang="zh-CN" dirty="0"/>
          </a:p>
          <a:p>
            <a:pPr>
              <a:buNone/>
            </a:pPr>
            <a:r>
              <a:rPr lang="en-US" altLang="zh-CN" dirty="0"/>
              <a:t> 《</a:t>
            </a:r>
            <a:r>
              <a:rPr lang="zh-CN" altLang="en-US" dirty="0"/>
              <a:t>编译原理</a:t>
            </a:r>
            <a:r>
              <a:rPr lang="en-US" altLang="zh-CN" dirty="0"/>
              <a:t>》</a:t>
            </a:r>
            <a:endParaRPr lang="zh-CN" altLang="en-US" dirty="0"/>
          </a:p>
        </p:txBody>
      </p:sp>
      <p:sp>
        <p:nvSpPr>
          <p:cNvPr id="8" name="右箭头 7"/>
          <p:cNvSpPr/>
          <p:nvPr/>
        </p:nvSpPr>
        <p:spPr bwMode="auto">
          <a:xfrm>
            <a:off x="5143504" y="2143116"/>
            <a:ext cx="714380" cy="285752"/>
          </a:xfrm>
          <a:prstGeom prst="rightArrow">
            <a:avLst/>
          </a:prstGeom>
          <a:solidFill>
            <a:srgbClr val="FF33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10" name="右箭头 9"/>
          <p:cNvSpPr/>
          <p:nvPr/>
        </p:nvSpPr>
        <p:spPr bwMode="auto">
          <a:xfrm>
            <a:off x="3929058" y="2643182"/>
            <a:ext cx="714380" cy="285752"/>
          </a:xfrm>
          <a:prstGeom prst="rightArrow">
            <a:avLst/>
          </a:prstGeom>
          <a:solidFill>
            <a:srgbClr val="FF33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11" name="右箭头 10"/>
          <p:cNvSpPr/>
          <p:nvPr/>
        </p:nvSpPr>
        <p:spPr bwMode="auto">
          <a:xfrm>
            <a:off x="4857752" y="1643050"/>
            <a:ext cx="723904" cy="285752"/>
          </a:xfrm>
          <a:prstGeom prst="rightArrow">
            <a:avLst/>
          </a:prstGeom>
          <a:solidFill>
            <a:srgbClr val="FF33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12" name="右箭头 11"/>
          <p:cNvSpPr/>
          <p:nvPr/>
        </p:nvSpPr>
        <p:spPr bwMode="auto">
          <a:xfrm>
            <a:off x="5643570" y="3214686"/>
            <a:ext cx="714380" cy="285752"/>
          </a:xfrm>
          <a:prstGeom prst="rightArrow">
            <a:avLst/>
          </a:prstGeom>
          <a:solidFill>
            <a:srgbClr val="FF33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42852"/>
            <a:ext cx="8229600" cy="868346"/>
          </a:xfrm>
        </p:spPr>
        <p:txBody>
          <a:bodyPr/>
          <a:lstStyle/>
          <a:p>
            <a:pPr algn="ctr"/>
            <a:r>
              <a:rPr lang="zh-CN" altLang="en-US" sz="4000" dirty="0"/>
              <a:t>协议与编解码器：</a:t>
            </a:r>
            <a:r>
              <a:rPr lang="zh-CN" altLang="en-US" sz="3200" dirty="0"/>
              <a:t>一种抽象</a:t>
            </a:r>
            <a:r>
              <a:rPr lang="en-US" altLang="zh-CN" sz="3200" dirty="0"/>
              <a:t>-</a:t>
            </a:r>
            <a:r>
              <a:rPr lang="zh-CN" altLang="en-US" sz="3200" dirty="0"/>
              <a:t>自动化机制</a:t>
            </a:r>
          </a:p>
        </p:txBody>
      </p:sp>
      <p:sp>
        <p:nvSpPr>
          <p:cNvPr id="3" name="内容占位符 2"/>
          <p:cNvSpPr>
            <a:spLocks noGrp="1"/>
          </p:cNvSpPr>
          <p:nvPr>
            <p:ph idx="1"/>
          </p:nvPr>
        </p:nvSpPr>
        <p:spPr>
          <a:xfrm>
            <a:off x="250825" y="857232"/>
            <a:ext cx="8713788" cy="5153043"/>
          </a:xfrm>
        </p:spPr>
        <p:txBody>
          <a:bodyPr/>
          <a:lstStyle/>
          <a:p>
            <a:r>
              <a:rPr lang="zh-CN" altLang="en-US" dirty="0"/>
              <a:t>机器与机器之间的交互思维</a:t>
            </a:r>
          </a:p>
        </p:txBody>
      </p:sp>
      <p:pic>
        <p:nvPicPr>
          <p:cNvPr id="8193" name="Picture 1"/>
          <p:cNvPicPr>
            <a:picLocks noChangeAspect="1" noChangeArrowheads="1"/>
          </p:cNvPicPr>
          <p:nvPr/>
        </p:nvPicPr>
        <p:blipFill>
          <a:blip r:embed="rId2"/>
          <a:srcRect/>
          <a:stretch>
            <a:fillRect/>
          </a:stretch>
        </p:blipFill>
        <p:spPr bwMode="auto">
          <a:xfrm>
            <a:off x="214282" y="1285860"/>
            <a:ext cx="7886700" cy="5257800"/>
          </a:xfrm>
          <a:prstGeom prst="rect">
            <a:avLst/>
          </a:prstGeom>
          <a:noFill/>
          <a:ln w="9525">
            <a:noFill/>
            <a:miter lim="800000"/>
            <a:headEnd/>
            <a:tailEnd/>
          </a:ln>
          <a:effec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0"/>
            <a:ext cx="8229600" cy="857232"/>
          </a:xfrm>
        </p:spPr>
        <p:txBody>
          <a:bodyPr/>
          <a:lstStyle/>
          <a:p>
            <a:r>
              <a:rPr lang="zh-CN" altLang="en-US" sz="4000" dirty="0"/>
              <a:t>协议与编码器</a:t>
            </a:r>
            <a:r>
              <a:rPr lang="en-US" altLang="zh-CN" sz="4000" dirty="0"/>
              <a:t>—</a:t>
            </a:r>
            <a:r>
              <a:rPr lang="zh-CN" altLang="en-US" sz="2800" dirty="0"/>
              <a:t>一种抽象</a:t>
            </a:r>
            <a:r>
              <a:rPr lang="en-US" altLang="zh-CN" sz="2800" dirty="0"/>
              <a:t>-</a:t>
            </a:r>
            <a:r>
              <a:rPr lang="zh-CN" altLang="en-US" sz="2800" dirty="0"/>
              <a:t>自动化机制示例</a:t>
            </a:r>
          </a:p>
        </p:txBody>
      </p:sp>
      <p:pic>
        <p:nvPicPr>
          <p:cNvPr id="7169" name="Picture 1"/>
          <p:cNvPicPr>
            <a:picLocks noGrp="1" noChangeAspect="1" noChangeArrowheads="1"/>
          </p:cNvPicPr>
          <p:nvPr>
            <p:ph idx="1"/>
          </p:nvPr>
        </p:nvPicPr>
        <p:blipFill>
          <a:blip r:embed="rId2"/>
          <a:srcRect/>
          <a:stretch>
            <a:fillRect/>
          </a:stretch>
        </p:blipFill>
        <p:spPr bwMode="auto">
          <a:xfrm>
            <a:off x="857224" y="857232"/>
            <a:ext cx="6449496" cy="4525962"/>
          </a:xfrm>
          <a:prstGeom prst="rect">
            <a:avLst/>
          </a:prstGeom>
          <a:noFill/>
          <a:ln w="9525">
            <a:noFill/>
            <a:miter lim="800000"/>
            <a:headEnd/>
            <a:tailEnd/>
          </a:ln>
          <a:effec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多媒体数据处理</a:t>
            </a:r>
            <a:r>
              <a:rPr lang="en-US" altLang="zh-CN" dirty="0"/>
              <a:t>—</a:t>
            </a:r>
            <a:r>
              <a:rPr lang="zh-CN" altLang="en-US" dirty="0"/>
              <a:t>音频</a:t>
            </a:r>
          </a:p>
        </p:txBody>
      </p:sp>
      <p:sp>
        <p:nvSpPr>
          <p:cNvPr id="3" name="内容占位符 2"/>
          <p:cNvSpPr>
            <a:spLocks noGrp="1"/>
          </p:cNvSpPr>
          <p:nvPr>
            <p:ph idx="1"/>
          </p:nvPr>
        </p:nvSpPr>
        <p:spPr/>
        <p:txBody>
          <a:bodyPr/>
          <a:lstStyle/>
          <a:p>
            <a:pPr latinLnBrk="0"/>
            <a:r>
              <a:rPr lang="zh-CN" altLang="en-US" b="0" dirty="0"/>
              <a:t>音频（</a:t>
            </a:r>
            <a:r>
              <a:rPr lang="en-US" altLang="zh-CN" b="0" dirty="0"/>
              <a:t>Audio</a:t>
            </a:r>
            <a:r>
              <a:rPr lang="zh-CN" altLang="en-US" b="0" dirty="0"/>
              <a:t>）</a:t>
            </a:r>
            <a:r>
              <a:rPr lang="zh-CN" altLang="en-US" sz="2400" b="0" dirty="0">
                <a:latin typeface="+mn-ea"/>
              </a:rPr>
              <a:t>是指频率在</a:t>
            </a:r>
            <a:r>
              <a:rPr lang="en-US" altLang="zh-CN" sz="2400" b="0" dirty="0">
                <a:latin typeface="+mn-ea"/>
              </a:rPr>
              <a:t>20Hz-20kHz</a:t>
            </a:r>
            <a:r>
              <a:rPr lang="zh-CN" altLang="en-US" sz="2400" b="0" dirty="0">
                <a:latin typeface="+mn-ea"/>
              </a:rPr>
              <a:t>范围内的可听声音</a:t>
            </a:r>
          </a:p>
          <a:p>
            <a:pPr>
              <a:buNone/>
            </a:pPr>
            <a:r>
              <a:rPr lang="zh-CN" altLang="en-US" sz="2400" dirty="0"/>
              <a:t>    模拟式的声音，要经过</a:t>
            </a:r>
            <a:r>
              <a:rPr lang="zh-CN" altLang="en-US" sz="2400" dirty="0">
                <a:solidFill>
                  <a:srgbClr val="FF0000"/>
                </a:solidFill>
              </a:rPr>
              <a:t>采样、量化和压缩编码</a:t>
            </a:r>
            <a:r>
              <a:rPr lang="zh-CN" altLang="en-US" sz="2400" dirty="0"/>
              <a:t>等过程形成数字化音频，再由计算机进行存储及其他操作等</a:t>
            </a:r>
            <a:endParaRPr lang="en-US" altLang="zh-CN" sz="2400" dirty="0"/>
          </a:p>
          <a:p>
            <a:r>
              <a:rPr lang="zh-CN" altLang="en-US" dirty="0"/>
              <a:t>采样</a:t>
            </a:r>
            <a:r>
              <a:rPr lang="zh-CN" altLang="en-US" sz="2400" b="0" dirty="0"/>
              <a:t>是每间隔一段时间读取一次声音信号幅度，使声音信号在时间上被离散化</a:t>
            </a:r>
            <a:endParaRPr lang="en-US" altLang="zh-CN" sz="2400" b="0" dirty="0"/>
          </a:p>
          <a:p>
            <a:r>
              <a:rPr lang="zh-CN" altLang="en-US" dirty="0"/>
              <a:t>采样频率</a:t>
            </a:r>
            <a:r>
              <a:rPr lang="zh-CN" altLang="en-US" sz="2400" dirty="0"/>
              <a:t>：</a:t>
            </a:r>
            <a:r>
              <a:rPr lang="zh-CN" altLang="en-US" sz="2400" b="0" dirty="0"/>
              <a:t>是指将模拟声音波形数字化时，每秒钟所抽取声波幅度样本的次数，其计算单位是</a:t>
            </a:r>
            <a:r>
              <a:rPr lang="en-US" altLang="zh-CN" sz="2400" b="0" dirty="0"/>
              <a:t>kHz(</a:t>
            </a:r>
            <a:r>
              <a:rPr lang="zh-CN" altLang="en-US" sz="2400" b="0" dirty="0"/>
              <a:t>千赫兹</a:t>
            </a:r>
            <a:r>
              <a:rPr lang="en-US" altLang="zh-CN" sz="2400" b="0" dirty="0"/>
              <a:t>)</a:t>
            </a:r>
          </a:p>
          <a:p>
            <a:r>
              <a:rPr lang="zh-CN" altLang="en-US" dirty="0"/>
              <a:t>量化</a:t>
            </a:r>
            <a:r>
              <a:rPr lang="zh-CN" altLang="en-US" sz="2400" b="0" dirty="0"/>
              <a:t>：就是把采样得到的声音信号幅度转换为数字值，是声音信号在幅度上被离散化。量化位数是每个采样点能够表示的数据范围，常用的有</a:t>
            </a:r>
            <a:r>
              <a:rPr lang="en-US" altLang="zh-CN" sz="2400" b="0" dirty="0"/>
              <a:t>8</a:t>
            </a:r>
            <a:r>
              <a:rPr lang="zh-CN" altLang="en-US" sz="2400" b="0" dirty="0"/>
              <a:t>位、</a:t>
            </a:r>
            <a:r>
              <a:rPr lang="en-US" altLang="zh-CN" sz="2400" b="0" dirty="0"/>
              <a:t>12</a:t>
            </a:r>
            <a:r>
              <a:rPr lang="zh-CN" altLang="en-US" sz="2400" b="0" dirty="0"/>
              <a:t>位和</a:t>
            </a:r>
            <a:r>
              <a:rPr lang="en-US" altLang="zh-CN" sz="2400" b="0" dirty="0"/>
              <a:t>16</a:t>
            </a:r>
            <a:r>
              <a:rPr lang="zh-CN" altLang="en-US" sz="2400" b="0" dirty="0"/>
              <a:t>位</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0"/>
            <a:ext cx="8786874" cy="928670"/>
          </a:xfrm>
        </p:spPr>
        <p:txBody>
          <a:bodyPr/>
          <a:lstStyle/>
          <a:p>
            <a:r>
              <a:rPr lang="zh-CN" altLang="en-US" sz="4000" dirty="0"/>
              <a:t>抽象</a:t>
            </a:r>
            <a:r>
              <a:rPr lang="en-US" altLang="zh-CN" sz="4000" dirty="0"/>
              <a:t>-</a:t>
            </a:r>
            <a:r>
              <a:rPr lang="zh-CN" altLang="en-US" sz="4000" dirty="0"/>
              <a:t>自动化示例</a:t>
            </a:r>
            <a:r>
              <a:rPr lang="en-US" altLang="zh-CN" sz="4000" dirty="0"/>
              <a:t>:</a:t>
            </a:r>
            <a:r>
              <a:rPr lang="zh-CN" altLang="en-US" sz="2800" dirty="0"/>
              <a:t>多媒体数据处理</a:t>
            </a:r>
            <a:r>
              <a:rPr lang="en-US" altLang="zh-CN" sz="2800" dirty="0"/>
              <a:t>—</a:t>
            </a:r>
            <a:r>
              <a:rPr lang="zh-CN" altLang="en-US" sz="2800" dirty="0"/>
              <a:t>音频、视频</a:t>
            </a:r>
          </a:p>
        </p:txBody>
      </p:sp>
      <p:sp>
        <p:nvSpPr>
          <p:cNvPr id="3" name="内容占位符 2"/>
          <p:cNvSpPr>
            <a:spLocks noGrp="1"/>
          </p:cNvSpPr>
          <p:nvPr>
            <p:ph idx="1"/>
          </p:nvPr>
        </p:nvSpPr>
        <p:spPr>
          <a:xfrm>
            <a:off x="214282" y="857232"/>
            <a:ext cx="8536017" cy="1571635"/>
          </a:xfrm>
        </p:spPr>
        <p:txBody>
          <a:bodyPr/>
          <a:lstStyle/>
          <a:p>
            <a:r>
              <a:rPr lang="zh-CN" altLang="en-US" dirty="0"/>
              <a:t>编码：</a:t>
            </a:r>
            <a:r>
              <a:rPr lang="zh-CN" altLang="en-US" sz="2400" b="0" dirty="0"/>
              <a:t>音频数据压缩编码的方法有多种，可分为无损压缩和有损压缩两大类。无损压缩主要包含各种熵编码；而有损压缩则可分为波形编码、参数编码、感知编码和同时利用多种技术的混合编码</a:t>
            </a:r>
          </a:p>
        </p:txBody>
      </p:sp>
      <p:sp>
        <p:nvSpPr>
          <p:cNvPr id="5" name="椭圆 4"/>
          <p:cNvSpPr/>
          <p:nvPr/>
        </p:nvSpPr>
        <p:spPr bwMode="auto">
          <a:xfrm>
            <a:off x="1714480" y="5143512"/>
            <a:ext cx="714380" cy="642942"/>
          </a:xfrm>
          <a:prstGeom prst="ellipse">
            <a:avLst/>
          </a:prstGeom>
          <a:solidFill>
            <a:schemeClr val="accent1"/>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采样</a:t>
            </a:r>
            <a:endParaRPr kumimoji="0" lang="zh-CN" altLang="en-US" sz="2000" b="1" i="0" u="none" strike="noStrike" cap="none" normalizeH="0" baseline="0" dirty="0">
              <a:ln>
                <a:noFill/>
              </a:ln>
              <a:solidFill>
                <a:srgbClr val="09031B"/>
              </a:solidFill>
              <a:effectLst/>
              <a:latin typeface="Times New Roman" pitchFamily="18" charset="0"/>
              <a:ea typeface="宋体" pitchFamily="2" charset="-122"/>
            </a:endParaRPr>
          </a:p>
        </p:txBody>
      </p:sp>
      <p:sp>
        <p:nvSpPr>
          <p:cNvPr id="6" name="椭圆 5"/>
          <p:cNvSpPr/>
          <p:nvPr/>
        </p:nvSpPr>
        <p:spPr bwMode="auto">
          <a:xfrm>
            <a:off x="3714744" y="5143512"/>
            <a:ext cx="714380" cy="642942"/>
          </a:xfrm>
          <a:prstGeom prst="ellipse">
            <a:avLst/>
          </a:prstGeom>
          <a:solidFill>
            <a:schemeClr val="accent1"/>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9031B"/>
                </a:solidFill>
                <a:effectLst/>
                <a:latin typeface="Times New Roman" pitchFamily="18" charset="0"/>
                <a:ea typeface="宋体" pitchFamily="2" charset="-122"/>
              </a:rPr>
              <a:t>量化</a:t>
            </a:r>
          </a:p>
        </p:txBody>
      </p:sp>
      <p:sp>
        <p:nvSpPr>
          <p:cNvPr id="7" name="椭圆 6"/>
          <p:cNvSpPr/>
          <p:nvPr/>
        </p:nvSpPr>
        <p:spPr bwMode="auto">
          <a:xfrm>
            <a:off x="5715008" y="5143512"/>
            <a:ext cx="714380" cy="642942"/>
          </a:xfrm>
          <a:prstGeom prst="ellipse">
            <a:avLst/>
          </a:prstGeom>
          <a:solidFill>
            <a:schemeClr val="accent1"/>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编码</a:t>
            </a:r>
            <a:endParaRPr kumimoji="0" lang="zh-CN" altLang="en-US" sz="2000" b="1" i="0" u="none" strike="noStrike" cap="none" normalizeH="0" baseline="0" dirty="0">
              <a:ln>
                <a:noFill/>
              </a:ln>
              <a:solidFill>
                <a:srgbClr val="09031B"/>
              </a:solidFill>
              <a:effectLst/>
              <a:latin typeface="Times New Roman" pitchFamily="18" charset="0"/>
              <a:ea typeface="宋体" pitchFamily="2" charset="-122"/>
            </a:endParaRPr>
          </a:p>
        </p:txBody>
      </p:sp>
      <p:sp>
        <p:nvSpPr>
          <p:cNvPr id="8" name="椭圆 7"/>
          <p:cNvSpPr/>
          <p:nvPr/>
        </p:nvSpPr>
        <p:spPr bwMode="auto">
          <a:xfrm>
            <a:off x="7715272" y="5072074"/>
            <a:ext cx="714380" cy="642942"/>
          </a:xfrm>
          <a:prstGeom prst="ellipse">
            <a:avLst/>
          </a:prstGeom>
          <a:solidFill>
            <a:schemeClr val="accent1"/>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9031B"/>
                </a:solidFill>
                <a:effectLst/>
                <a:latin typeface="Times New Roman" pitchFamily="18" charset="0"/>
                <a:ea typeface="宋体" pitchFamily="2" charset="-122"/>
              </a:rPr>
              <a:t>解码</a:t>
            </a:r>
          </a:p>
        </p:txBody>
      </p:sp>
      <p:pic>
        <p:nvPicPr>
          <p:cNvPr id="5121" name="Picture 1"/>
          <p:cNvPicPr>
            <a:picLocks noChangeAspect="1" noChangeArrowheads="1"/>
          </p:cNvPicPr>
          <p:nvPr/>
        </p:nvPicPr>
        <p:blipFill>
          <a:blip r:embed="rId2"/>
          <a:srcRect/>
          <a:stretch>
            <a:fillRect/>
          </a:stretch>
        </p:blipFill>
        <p:spPr bwMode="auto">
          <a:xfrm>
            <a:off x="1357290" y="2500306"/>
            <a:ext cx="6229350" cy="2486025"/>
          </a:xfrm>
          <a:prstGeom prst="rect">
            <a:avLst/>
          </a:prstGeom>
          <a:noFill/>
          <a:ln w="9525">
            <a:noFill/>
            <a:miter lim="800000"/>
            <a:headEnd/>
            <a:tailEnd/>
          </a:ln>
          <a:effectLst/>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2984"/>
          </a:xfrm>
        </p:spPr>
        <p:txBody>
          <a:bodyPr/>
          <a:lstStyle/>
          <a:p>
            <a:pPr algn="ctr"/>
            <a:r>
              <a:rPr lang="zh-CN" altLang="en-US" dirty="0"/>
              <a:t>分层次管理思维</a:t>
            </a:r>
            <a:br>
              <a:rPr lang="en-US" altLang="zh-CN" dirty="0"/>
            </a:br>
            <a:r>
              <a:rPr lang="zh-CN" altLang="en-US" sz="2800" dirty="0"/>
              <a:t>分层次抽象</a:t>
            </a:r>
          </a:p>
        </p:txBody>
      </p:sp>
      <p:sp>
        <p:nvSpPr>
          <p:cNvPr id="3" name="内容占位符 2"/>
          <p:cNvSpPr>
            <a:spLocks noGrp="1"/>
          </p:cNvSpPr>
          <p:nvPr>
            <p:ph idx="1"/>
          </p:nvPr>
        </p:nvSpPr>
        <p:spPr>
          <a:xfrm>
            <a:off x="250825" y="1142985"/>
            <a:ext cx="8713788" cy="1000132"/>
          </a:xfrm>
        </p:spPr>
        <p:txBody>
          <a:bodyPr/>
          <a:lstStyle/>
          <a:p>
            <a:r>
              <a:rPr lang="zh-CN" altLang="en-US" sz="2000" dirty="0"/>
              <a:t>将复杂问题划分为不同的层次，每一层解决简单的问题（</a:t>
            </a:r>
            <a:r>
              <a:rPr lang="zh-CN" altLang="en-US" sz="2000" dirty="0">
                <a:solidFill>
                  <a:srgbClr val="2915BB"/>
                </a:solidFill>
              </a:rPr>
              <a:t>划分方法：设备相关</a:t>
            </a:r>
            <a:r>
              <a:rPr lang="en-US" altLang="zh-CN" sz="2000" dirty="0">
                <a:solidFill>
                  <a:srgbClr val="2915BB"/>
                </a:solidFill>
              </a:rPr>
              <a:t>—</a:t>
            </a:r>
            <a:r>
              <a:rPr lang="zh-CN" altLang="en-US" sz="2000" dirty="0">
                <a:solidFill>
                  <a:srgbClr val="2915BB"/>
                </a:solidFill>
              </a:rPr>
              <a:t>设备无关</a:t>
            </a:r>
            <a:r>
              <a:rPr lang="en-US" altLang="zh-CN" sz="2000" dirty="0">
                <a:solidFill>
                  <a:srgbClr val="2915BB"/>
                </a:solidFill>
              </a:rPr>
              <a:t>—</a:t>
            </a:r>
            <a:r>
              <a:rPr lang="zh-CN" altLang="en-US" sz="2000" dirty="0">
                <a:solidFill>
                  <a:srgbClr val="2915BB"/>
                </a:solidFill>
              </a:rPr>
              <a:t>小粒度工作</a:t>
            </a:r>
            <a:r>
              <a:rPr lang="en-US" altLang="zh-CN" sz="2000" dirty="0">
                <a:solidFill>
                  <a:srgbClr val="2915BB"/>
                </a:solidFill>
              </a:rPr>
              <a:t>—</a:t>
            </a:r>
            <a:r>
              <a:rPr lang="zh-CN" altLang="en-US" sz="2000" dirty="0">
                <a:solidFill>
                  <a:srgbClr val="2915BB"/>
                </a:solidFill>
              </a:rPr>
              <a:t>大力度工作</a:t>
            </a:r>
            <a:r>
              <a:rPr lang="zh-CN" altLang="en-US" sz="2000" dirty="0"/>
              <a:t>；每一层制定协议，按协议进行编码</a:t>
            </a:r>
            <a:r>
              <a:rPr lang="en-US" altLang="zh-CN" sz="2000" dirty="0"/>
              <a:t>-</a:t>
            </a:r>
            <a:r>
              <a:rPr lang="zh-CN" altLang="en-US" sz="2000" dirty="0"/>
              <a:t>解码及处理；</a:t>
            </a:r>
            <a:r>
              <a:rPr lang="zh-CN" altLang="en-US" sz="2000" dirty="0">
                <a:solidFill>
                  <a:srgbClr val="FF3300"/>
                </a:solidFill>
              </a:rPr>
              <a:t>上层协议调用下层的指令和函数，反之不可</a:t>
            </a:r>
            <a:r>
              <a:rPr lang="zh-CN" altLang="en-US" sz="2000" dirty="0"/>
              <a:t>）</a:t>
            </a:r>
            <a:endParaRPr lang="en-US" altLang="zh-CN" sz="2000" dirty="0"/>
          </a:p>
          <a:p>
            <a:endParaRPr lang="zh-CN" altLang="en-US" dirty="0"/>
          </a:p>
        </p:txBody>
      </p:sp>
      <p:sp>
        <p:nvSpPr>
          <p:cNvPr id="4" name="椭圆 3"/>
          <p:cNvSpPr/>
          <p:nvPr/>
        </p:nvSpPr>
        <p:spPr bwMode="auto">
          <a:xfrm>
            <a:off x="1500166" y="2357430"/>
            <a:ext cx="1000132" cy="1000132"/>
          </a:xfrm>
          <a:prstGeom prst="ellipse">
            <a:avLst/>
          </a:prstGeom>
          <a:solidFill>
            <a:schemeClr val="accent1"/>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9031B"/>
                </a:solidFill>
                <a:effectLst/>
                <a:latin typeface="Times New Roman" pitchFamily="18" charset="0"/>
                <a:ea typeface="宋体" pitchFamily="2" charset="-122"/>
              </a:rPr>
              <a:t>分离与</a:t>
            </a:r>
            <a:endParaRPr kumimoji="0" lang="en-US" altLang="zh-CN" sz="2000" b="1" i="0" u="none" strike="noStrike" cap="none" normalizeH="0" baseline="0" dirty="0">
              <a:ln>
                <a:noFill/>
              </a:ln>
              <a:solidFill>
                <a:srgbClr val="09031B"/>
              </a:solidFill>
              <a:effectLst/>
              <a:latin typeface="Times New Roman" pitchFamily="18"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9031B"/>
                </a:solidFill>
                <a:effectLst/>
                <a:latin typeface="Times New Roman" pitchFamily="18" charset="0"/>
                <a:ea typeface="宋体" pitchFamily="2" charset="-122"/>
              </a:rPr>
              <a:t>分层</a:t>
            </a:r>
          </a:p>
        </p:txBody>
      </p:sp>
      <p:sp>
        <p:nvSpPr>
          <p:cNvPr id="5" name="椭圆 4"/>
          <p:cNvSpPr/>
          <p:nvPr/>
        </p:nvSpPr>
        <p:spPr bwMode="auto">
          <a:xfrm>
            <a:off x="1500166" y="4000504"/>
            <a:ext cx="1000132" cy="928694"/>
          </a:xfrm>
          <a:prstGeom prst="ellipse">
            <a:avLst/>
          </a:prstGeom>
          <a:solidFill>
            <a:schemeClr val="accent1"/>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9031B"/>
                </a:solidFill>
                <a:effectLst/>
                <a:latin typeface="Times New Roman" pitchFamily="18" charset="0"/>
                <a:ea typeface="宋体" pitchFamily="2" charset="-122"/>
              </a:rPr>
              <a:t>协议</a:t>
            </a:r>
          </a:p>
        </p:txBody>
      </p:sp>
      <p:sp>
        <p:nvSpPr>
          <p:cNvPr id="6" name="椭圆 5"/>
          <p:cNvSpPr/>
          <p:nvPr/>
        </p:nvSpPr>
        <p:spPr bwMode="auto">
          <a:xfrm>
            <a:off x="1071538" y="5214950"/>
            <a:ext cx="571504" cy="500066"/>
          </a:xfrm>
          <a:prstGeom prst="ellipse">
            <a:avLst/>
          </a:prstGeom>
          <a:solidFill>
            <a:srgbClr val="66FFFF"/>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9031B"/>
                </a:solidFill>
                <a:effectLst/>
                <a:latin typeface="Times New Roman" pitchFamily="18" charset="0"/>
                <a:ea typeface="宋体" pitchFamily="2" charset="-122"/>
              </a:rPr>
              <a:t>编码</a:t>
            </a:r>
          </a:p>
        </p:txBody>
      </p:sp>
      <p:sp>
        <p:nvSpPr>
          <p:cNvPr id="8" name="椭圆 7"/>
          <p:cNvSpPr/>
          <p:nvPr/>
        </p:nvSpPr>
        <p:spPr bwMode="auto">
          <a:xfrm>
            <a:off x="1142976" y="5857892"/>
            <a:ext cx="571504" cy="500066"/>
          </a:xfrm>
          <a:prstGeom prst="ellipse">
            <a:avLst/>
          </a:prstGeom>
          <a:solidFill>
            <a:srgbClr val="66FFFF"/>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9031B"/>
                </a:solidFill>
                <a:effectLst/>
                <a:latin typeface="Times New Roman" pitchFamily="18" charset="0"/>
                <a:ea typeface="宋体" pitchFamily="2" charset="-122"/>
              </a:rPr>
              <a:t>传输</a:t>
            </a:r>
          </a:p>
        </p:txBody>
      </p:sp>
      <p:sp>
        <p:nvSpPr>
          <p:cNvPr id="9" name="椭圆 8"/>
          <p:cNvSpPr/>
          <p:nvPr/>
        </p:nvSpPr>
        <p:spPr bwMode="auto">
          <a:xfrm>
            <a:off x="2357422" y="5786454"/>
            <a:ext cx="571504" cy="500066"/>
          </a:xfrm>
          <a:prstGeom prst="ellipse">
            <a:avLst/>
          </a:prstGeom>
          <a:solidFill>
            <a:srgbClr val="66FFFF"/>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9031B"/>
                </a:solidFill>
                <a:effectLst/>
                <a:latin typeface="Times New Roman" pitchFamily="18" charset="0"/>
                <a:ea typeface="宋体" pitchFamily="2" charset="-122"/>
              </a:rPr>
              <a:t>存储</a:t>
            </a:r>
          </a:p>
        </p:txBody>
      </p:sp>
      <p:sp>
        <p:nvSpPr>
          <p:cNvPr id="10" name="椭圆 9"/>
          <p:cNvSpPr/>
          <p:nvPr/>
        </p:nvSpPr>
        <p:spPr bwMode="auto">
          <a:xfrm>
            <a:off x="2357422" y="5286388"/>
            <a:ext cx="571504" cy="500066"/>
          </a:xfrm>
          <a:prstGeom prst="ellipse">
            <a:avLst/>
          </a:prstGeom>
          <a:solidFill>
            <a:srgbClr val="66FFFF"/>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9031B"/>
                </a:solidFill>
                <a:effectLst/>
                <a:latin typeface="Times New Roman" pitchFamily="18" charset="0"/>
                <a:ea typeface="宋体" pitchFamily="2" charset="-122"/>
              </a:rPr>
              <a:t>变换</a:t>
            </a:r>
          </a:p>
        </p:txBody>
      </p:sp>
      <p:sp>
        <p:nvSpPr>
          <p:cNvPr id="11" name="椭圆 10"/>
          <p:cNvSpPr/>
          <p:nvPr/>
        </p:nvSpPr>
        <p:spPr bwMode="auto">
          <a:xfrm>
            <a:off x="1714480" y="5143512"/>
            <a:ext cx="571504" cy="500066"/>
          </a:xfrm>
          <a:prstGeom prst="ellipse">
            <a:avLst/>
          </a:prstGeom>
          <a:solidFill>
            <a:srgbClr val="66FFFF"/>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9031B"/>
                </a:solidFill>
                <a:effectLst/>
                <a:latin typeface="Times New Roman" pitchFamily="18" charset="0"/>
                <a:ea typeface="宋体" pitchFamily="2" charset="-122"/>
              </a:rPr>
              <a:t>解码</a:t>
            </a:r>
          </a:p>
        </p:txBody>
      </p:sp>
      <p:sp>
        <p:nvSpPr>
          <p:cNvPr id="12" name="右箭头 11"/>
          <p:cNvSpPr/>
          <p:nvPr/>
        </p:nvSpPr>
        <p:spPr bwMode="auto">
          <a:xfrm>
            <a:off x="2571736" y="3643314"/>
            <a:ext cx="1500198" cy="428628"/>
          </a:xfrm>
          <a:prstGeom prst="rightArrow">
            <a:avLst/>
          </a:prstGeom>
          <a:solidFill>
            <a:srgbClr val="06031B"/>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13" name="TextBox 12"/>
          <p:cNvSpPr txBox="1"/>
          <p:nvPr/>
        </p:nvSpPr>
        <p:spPr bwMode="auto">
          <a:xfrm>
            <a:off x="4286248" y="3429000"/>
            <a:ext cx="4143404" cy="517065"/>
          </a:xfrm>
          <a:prstGeom prst="rect">
            <a:avLst/>
          </a:prstGeom>
          <a:noFill/>
          <a:ln w="9525">
            <a:noFill/>
            <a:miter lim="800000"/>
            <a:headEnd/>
            <a:tailEnd/>
          </a:ln>
          <a:effectLst/>
        </p:spPr>
        <p:txBody>
          <a:bodyPr wrap="square" rtlCol="0">
            <a:spAutoFit/>
          </a:bodyPr>
          <a:lstStyle/>
          <a:p>
            <a:pPr>
              <a:lnSpc>
                <a:spcPct val="115000"/>
              </a:lnSpc>
              <a:buFont typeface="Wingdings" pitchFamily="2" charset="2"/>
              <a:buChar char="n"/>
            </a:pPr>
            <a:endParaRPr lang="zh-CN" altLang="en-US" sz="2400" dirty="0">
              <a:solidFill>
                <a:schemeClr val="accent2"/>
              </a:solidFill>
            </a:endParaRPr>
          </a:p>
        </p:txBody>
      </p:sp>
      <p:sp>
        <p:nvSpPr>
          <p:cNvPr id="14" name="TextBox 13"/>
          <p:cNvSpPr txBox="1"/>
          <p:nvPr/>
        </p:nvSpPr>
        <p:spPr bwMode="auto">
          <a:xfrm>
            <a:off x="4714876" y="3571876"/>
            <a:ext cx="4071966" cy="658642"/>
          </a:xfrm>
          <a:prstGeom prst="rect">
            <a:avLst/>
          </a:prstGeom>
          <a:noFill/>
          <a:ln w="9525">
            <a:noFill/>
            <a:miter lim="800000"/>
            <a:headEnd/>
            <a:tailEnd/>
          </a:ln>
          <a:effectLst/>
        </p:spPr>
        <p:txBody>
          <a:bodyPr wrap="square" rtlCol="0">
            <a:spAutoFit/>
          </a:bodyPr>
          <a:lstStyle/>
          <a:p>
            <a:pPr>
              <a:lnSpc>
                <a:spcPct val="115000"/>
              </a:lnSpc>
              <a:buFont typeface="Wingdings" pitchFamily="2" charset="2"/>
              <a:buChar char="n"/>
            </a:pPr>
            <a:r>
              <a:rPr lang="zh-CN" altLang="en-US" sz="1600" dirty="0">
                <a:solidFill>
                  <a:schemeClr val="accent2"/>
                </a:solidFill>
              </a:rPr>
              <a:t>解决复杂系统问题的基本思维模式</a:t>
            </a:r>
            <a:endParaRPr lang="en-US" altLang="zh-CN" sz="1600" dirty="0">
              <a:solidFill>
                <a:schemeClr val="accent2"/>
              </a:solidFill>
            </a:endParaRPr>
          </a:p>
          <a:p>
            <a:pPr>
              <a:lnSpc>
                <a:spcPct val="115000"/>
              </a:lnSpc>
              <a:buFont typeface="Wingdings" pitchFamily="2" charset="2"/>
              <a:buChar char="n"/>
            </a:pPr>
            <a:r>
              <a:rPr lang="zh-CN" altLang="en-US" sz="1600" dirty="0">
                <a:solidFill>
                  <a:schemeClr val="accent2"/>
                </a:solidFill>
              </a:rPr>
              <a:t>计算学科经典的信息处理思维模式</a:t>
            </a:r>
          </a:p>
        </p:txBody>
      </p:sp>
      <p:sp>
        <p:nvSpPr>
          <p:cNvPr id="16" name="椭圆形标注 15"/>
          <p:cNvSpPr/>
          <p:nvPr/>
        </p:nvSpPr>
        <p:spPr bwMode="auto">
          <a:xfrm>
            <a:off x="642910" y="5000636"/>
            <a:ext cx="3143272" cy="1714512"/>
          </a:xfrm>
          <a:prstGeom prst="wedgeEllipseCallout">
            <a:avLst>
              <a:gd name="adj1" fmla="val -17005"/>
              <a:gd name="adj2" fmla="val -59444"/>
            </a:avLst>
          </a:prstGeom>
          <a:solidFill>
            <a:schemeClr val="accent5">
              <a:alpha val="12000"/>
            </a:schemeClr>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a:ln>
                <a:noFill/>
              </a:ln>
              <a:solidFill>
                <a:srgbClr val="09031B"/>
              </a:solidFill>
              <a:effectLst/>
              <a:latin typeface="Times New Roman" pitchFamily="18" charset="0"/>
              <a:ea typeface="宋体" pitchFamily="2" charset="-122"/>
            </a:endParaRPr>
          </a:p>
        </p:txBody>
      </p:sp>
      <p:sp>
        <p:nvSpPr>
          <p:cNvPr id="17" name="TextBox 16"/>
          <p:cNvSpPr txBox="1"/>
          <p:nvPr/>
        </p:nvSpPr>
        <p:spPr bwMode="auto">
          <a:xfrm>
            <a:off x="4143372" y="4429132"/>
            <a:ext cx="4643470" cy="1007263"/>
          </a:xfrm>
          <a:prstGeom prst="rect">
            <a:avLst/>
          </a:prstGeom>
          <a:noFill/>
          <a:ln w="9525">
            <a:noFill/>
            <a:miter lim="800000"/>
            <a:headEnd/>
            <a:tailEnd/>
          </a:ln>
          <a:effectLst/>
        </p:spPr>
        <p:txBody>
          <a:bodyPr wrap="square" rtlCol="0">
            <a:spAutoFit/>
          </a:bodyPr>
          <a:lstStyle/>
          <a:p>
            <a:pPr>
              <a:lnSpc>
                <a:spcPct val="115000"/>
              </a:lnSpc>
              <a:buFont typeface="Wingdings" pitchFamily="2" charset="2"/>
              <a:buChar char="n"/>
            </a:pPr>
            <a:r>
              <a:rPr lang="zh-CN" altLang="en-US" sz="1800" dirty="0">
                <a:solidFill>
                  <a:schemeClr val="accent2"/>
                </a:solidFill>
                <a:latin typeface="+mn-ea"/>
                <a:ea typeface="+mn-ea"/>
              </a:rPr>
              <a:t>例如：程序、</a:t>
            </a:r>
            <a:r>
              <a:rPr lang="en-US" altLang="zh-CN" sz="1800" dirty="0">
                <a:solidFill>
                  <a:schemeClr val="accent2"/>
                </a:solidFill>
                <a:latin typeface="+mn-ea"/>
                <a:ea typeface="+mn-ea"/>
              </a:rPr>
              <a:t>DBMS</a:t>
            </a:r>
            <a:r>
              <a:rPr lang="zh-CN" altLang="en-US" sz="1800" dirty="0">
                <a:solidFill>
                  <a:schemeClr val="accent2"/>
                </a:solidFill>
                <a:latin typeface="+mn-ea"/>
                <a:ea typeface="+mn-ea"/>
              </a:rPr>
              <a:t>、</a:t>
            </a:r>
            <a:r>
              <a:rPr lang="en-US" altLang="zh-CN" sz="1800" dirty="0">
                <a:solidFill>
                  <a:schemeClr val="accent2"/>
                </a:solidFill>
                <a:latin typeface="+mn-ea"/>
                <a:ea typeface="+mn-ea"/>
              </a:rPr>
              <a:t>DB</a:t>
            </a:r>
            <a:r>
              <a:rPr lang="zh-CN" altLang="en-US" sz="1800" dirty="0">
                <a:solidFill>
                  <a:schemeClr val="accent2"/>
                </a:solidFill>
                <a:latin typeface="+mn-ea"/>
                <a:ea typeface="+mn-ea"/>
              </a:rPr>
              <a:t>分离</a:t>
            </a:r>
            <a:endParaRPr lang="en-US" altLang="zh-CN" sz="1800" dirty="0">
              <a:solidFill>
                <a:schemeClr val="accent2"/>
              </a:solidFill>
              <a:latin typeface="+mn-ea"/>
              <a:ea typeface="+mn-ea"/>
            </a:endParaRPr>
          </a:p>
          <a:p>
            <a:pPr>
              <a:lnSpc>
                <a:spcPct val="115000"/>
              </a:lnSpc>
              <a:buFont typeface="Wingdings" pitchFamily="2" charset="2"/>
              <a:buChar char="n"/>
            </a:pPr>
            <a:endParaRPr lang="en-US" altLang="zh-CN" sz="1800" dirty="0">
              <a:solidFill>
                <a:schemeClr val="accent2"/>
              </a:solidFill>
              <a:latin typeface="+mn-ea"/>
              <a:ea typeface="+mn-ea"/>
            </a:endParaRPr>
          </a:p>
          <a:p>
            <a:pPr>
              <a:lnSpc>
                <a:spcPct val="115000"/>
              </a:lnSpc>
              <a:buFont typeface="Wingdings" pitchFamily="2" charset="2"/>
              <a:buChar char="n"/>
            </a:pPr>
            <a:endParaRPr lang="zh-CN" altLang="en-US" sz="1800" dirty="0">
              <a:solidFill>
                <a:schemeClr val="accent2"/>
              </a:solidFill>
              <a:latin typeface="+mn-ea"/>
              <a:ea typeface="+mn-ea"/>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计算思维的提出</a:t>
            </a:r>
          </a:p>
        </p:txBody>
      </p:sp>
      <p:sp>
        <p:nvSpPr>
          <p:cNvPr id="3" name="内容占位符 2"/>
          <p:cNvSpPr>
            <a:spLocks noGrp="1"/>
          </p:cNvSpPr>
          <p:nvPr>
            <p:ph idx="1"/>
          </p:nvPr>
        </p:nvSpPr>
        <p:spPr>
          <a:xfrm>
            <a:off x="250825" y="1484313"/>
            <a:ext cx="6964381" cy="4525962"/>
          </a:xfrm>
        </p:spPr>
        <p:txBody>
          <a:bodyPr/>
          <a:lstStyle/>
          <a:p>
            <a:pPr>
              <a:lnSpc>
                <a:spcPct val="90000"/>
              </a:lnSpc>
            </a:pPr>
            <a:r>
              <a:rPr lang="en-US" altLang="zh-CN" dirty="0"/>
              <a:t>2006</a:t>
            </a:r>
            <a:r>
              <a:rPr lang="zh-CN" altLang="en-US" dirty="0"/>
              <a:t>年</a:t>
            </a:r>
            <a:r>
              <a:rPr lang="en-US" altLang="zh-CN" dirty="0"/>
              <a:t>3</a:t>
            </a:r>
            <a:r>
              <a:rPr lang="zh-CN" altLang="en-US" dirty="0"/>
              <a:t>月，美国卡内基</a:t>
            </a:r>
            <a:r>
              <a:rPr lang="en-US" altLang="zh-CN" dirty="0"/>
              <a:t>•</a:t>
            </a:r>
            <a:r>
              <a:rPr lang="zh-CN" altLang="en-US" dirty="0"/>
              <a:t>梅隆（</a:t>
            </a:r>
            <a:r>
              <a:rPr lang="en-US" altLang="zh-CN" dirty="0" err="1"/>
              <a:t>Camegie</a:t>
            </a:r>
            <a:r>
              <a:rPr lang="en-US" altLang="zh-CN" dirty="0"/>
              <a:t> Mellon</a:t>
            </a:r>
            <a:r>
              <a:rPr lang="zh-CN" altLang="en-US" dirty="0"/>
              <a:t>）大学计算机科学系原主任、时任美国国家科学基金会计算机与信息科学与工程学部负责人的</a:t>
            </a:r>
            <a:r>
              <a:rPr lang="zh-CN" altLang="en-US" dirty="0">
                <a:solidFill>
                  <a:srgbClr val="FF0000"/>
                </a:solidFill>
              </a:rPr>
              <a:t>周以真</a:t>
            </a:r>
            <a:r>
              <a:rPr lang="zh-CN" altLang="en-US" dirty="0"/>
              <a:t>教授在美国计算机权威期刊</a:t>
            </a:r>
            <a:r>
              <a:rPr lang="en-US" altLang="zh-CN" dirty="0"/>
              <a:t>《Communications of the ACM》</a:t>
            </a:r>
            <a:r>
              <a:rPr lang="zh-CN" altLang="en-US" dirty="0"/>
              <a:t>杂志上正式提出了“计算思维” 的概念，</a:t>
            </a:r>
            <a:endParaRPr lang="en-US" altLang="zh-CN" dirty="0"/>
          </a:p>
          <a:p>
            <a:pPr>
              <a:lnSpc>
                <a:spcPct val="90000"/>
              </a:lnSpc>
            </a:pPr>
            <a:r>
              <a:rPr lang="zh-CN" altLang="en-US" dirty="0">
                <a:solidFill>
                  <a:srgbClr val="06031B"/>
                </a:solidFill>
              </a:rPr>
              <a:t>周以真认为：计算思维是</a:t>
            </a:r>
            <a:r>
              <a:rPr lang="zh-CN" altLang="en-US" dirty="0">
                <a:solidFill>
                  <a:srgbClr val="2915BB"/>
                </a:solidFill>
              </a:rPr>
              <a:t>运用计算机科学的基础概念进行问题求解、系统设计、以及人类行为理解等涵盖计算机科学之广度的一系列思维活动。</a:t>
            </a:r>
          </a:p>
          <a:p>
            <a:endParaRPr lang="zh-CN" altLang="en-US" dirty="0"/>
          </a:p>
        </p:txBody>
      </p:sp>
      <p:pic>
        <p:nvPicPr>
          <p:cNvPr id="4" name="Picture 2" descr="http://blog.chinaunix.net/attachment/201203/18/25434387_1332062416Ynyh.jpg"/>
          <p:cNvPicPr>
            <a:picLocks noChangeAspect="1" noChangeArrowheads="1"/>
          </p:cNvPicPr>
          <p:nvPr/>
        </p:nvPicPr>
        <p:blipFill>
          <a:blip r:embed="rId3" r:link="rId4"/>
          <a:srcRect/>
          <a:stretch>
            <a:fillRect/>
          </a:stretch>
        </p:blipFill>
        <p:spPr bwMode="auto">
          <a:xfrm>
            <a:off x="7215206" y="1714488"/>
            <a:ext cx="1631950" cy="2447925"/>
          </a:xfrm>
          <a:prstGeom prst="rect">
            <a:avLst/>
          </a:prstGeom>
          <a:noFill/>
          <a:ln w="9525">
            <a:noFill/>
            <a:miter lim="800000"/>
            <a:headEnd/>
            <a:tailEnd/>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0"/>
            <a:ext cx="8229600" cy="1143000"/>
          </a:xfrm>
        </p:spPr>
        <p:txBody>
          <a:bodyPr/>
          <a:lstStyle/>
          <a:p>
            <a:pPr algn="ctr"/>
            <a:r>
              <a:rPr lang="zh-CN" altLang="en-US" dirty="0"/>
              <a:t>分层次管理思维</a:t>
            </a:r>
            <a:br>
              <a:rPr lang="en-US" altLang="zh-CN" dirty="0"/>
            </a:br>
            <a:r>
              <a:rPr lang="zh-CN" altLang="en-US" sz="2800" dirty="0"/>
              <a:t>分层次抽象</a:t>
            </a:r>
            <a:endParaRPr lang="zh-CN" altLang="en-US" dirty="0"/>
          </a:p>
        </p:txBody>
      </p:sp>
      <p:sp>
        <p:nvSpPr>
          <p:cNvPr id="3" name="内容占位符 2"/>
          <p:cNvSpPr>
            <a:spLocks noGrp="1"/>
          </p:cNvSpPr>
          <p:nvPr>
            <p:ph idx="1"/>
          </p:nvPr>
        </p:nvSpPr>
        <p:spPr>
          <a:xfrm>
            <a:off x="214282" y="1071546"/>
            <a:ext cx="8713788" cy="730241"/>
          </a:xfrm>
        </p:spPr>
        <p:txBody>
          <a:bodyPr/>
          <a:lstStyle/>
          <a:p>
            <a:r>
              <a:rPr lang="zh-CN" altLang="en-US" dirty="0"/>
              <a:t>操作系统对设备的分层次管理</a:t>
            </a:r>
          </a:p>
        </p:txBody>
      </p:sp>
      <p:pic>
        <p:nvPicPr>
          <p:cNvPr id="51202" name="Picture 2"/>
          <p:cNvPicPr>
            <a:picLocks noChangeAspect="1" noChangeArrowheads="1"/>
          </p:cNvPicPr>
          <p:nvPr/>
        </p:nvPicPr>
        <p:blipFill>
          <a:blip r:embed="rId2"/>
          <a:srcRect/>
          <a:stretch>
            <a:fillRect/>
          </a:stretch>
        </p:blipFill>
        <p:spPr bwMode="auto">
          <a:xfrm>
            <a:off x="500034" y="1643050"/>
            <a:ext cx="7562850" cy="4724400"/>
          </a:xfrm>
          <a:prstGeom prst="rect">
            <a:avLst/>
          </a:prstGeom>
          <a:noFill/>
          <a:ln w="9525">
            <a:noFill/>
            <a:miter lim="800000"/>
            <a:headEnd/>
            <a:tailEnd/>
          </a:ln>
          <a:effec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2226" name="Picture 2"/>
          <p:cNvPicPr>
            <a:picLocks noGrp="1" noChangeAspect="1" noChangeArrowheads="1"/>
          </p:cNvPicPr>
          <p:nvPr>
            <p:ph idx="1"/>
          </p:nvPr>
        </p:nvPicPr>
        <p:blipFill>
          <a:blip r:embed="rId2"/>
          <a:srcRect/>
          <a:stretch>
            <a:fillRect/>
          </a:stretch>
        </p:blipFill>
        <p:spPr bwMode="auto">
          <a:xfrm>
            <a:off x="571472" y="857232"/>
            <a:ext cx="7858180" cy="4954590"/>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（大）数据思维</a:t>
            </a:r>
          </a:p>
        </p:txBody>
      </p:sp>
      <p:sp>
        <p:nvSpPr>
          <p:cNvPr id="3" name="内容占位符 2"/>
          <p:cNvSpPr>
            <a:spLocks noGrp="1"/>
          </p:cNvSpPr>
          <p:nvPr>
            <p:ph idx="1"/>
          </p:nvPr>
        </p:nvSpPr>
        <p:spPr/>
        <p:txBody>
          <a:bodyPr/>
          <a:lstStyle/>
          <a:p>
            <a:r>
              <a:rPr lang="zh-CN" altLang="en-US" dirty="0"/>
              <a:t>数据的抽象：理解（提取本质）</a:t>
            </a:r>
            <a:r>
              <a:rPr lang="en-US" altLang="zh-CN" dirty="0"/>
              <a:t>—</a:t>
            </a:r>
            <a:r>
              <a:rPr lang="zh-CN" altLang="en-US" dirty="0"/>
              <a:t>区分（模式）</a:t>
            </a:r>
            <a:r>
              <a:rPr lang="en-US" altLang="zh-CN" dirty="0"/>
              <a:t>—</a:t>
            </a:r>
            <a:r>
              <a:rPr lang="zh-CN" altLang="en-US" dirty="0"/>
              <a:t>命名（属性）</a:t>
            </a:r>
            <a:r>
              <a:rPr lang="en-US" altLang="zh-CN" dirty="0"/>
              <a:t>—</a:t>
            </a:r>
            <a:r>
              <a:rPr lang="zh-CN" altLang="en-US" dirty="0"/>
              <a:t>表达（理论或设计）</a:t>
            </a:r>
            <a:endParaRPr lang="en-US" altLang="zh-CN" dirty="0"/>
          </a:p>
          <a:p>
            <a:r>
              <a:rPr lang="zh-CN" altLang="en-US" dirty="0"/>
              <a:t>现实世界抽象</a:t>
            </a:r>
            <a:r>
              <a:rPr lang="en-US" altLang="zh-CN" dirty="0"/>
              <a:t>—</a:t>
            </a:r>
            <a:r>
              <a:rPr lang="zh-CN" altLang="en-US" dirty="0"/>
              <a:t>概念级抽象</a:t>
            </a:r>
            <a:r>
              <a:rPr lang="en-US" altLang="zh-CN" dirty="0"/>
              <a:t>—</a:t>
            </a:r>
            <a:r>
              <a:rPr lang="zh-CN" altLang="en-US" dirty="0"/>
              <a:t>实现级抽象</a:t>
            </a:r>
            <a:endParaRPr lang="en-US" altLang="zh-CN" dirty="0"/>
          </a:p>
          <a:p>
            <a:r>
              <a:rPr lang="zh-CN" altLang="en-US" dirty="0"/>
              <a:t>大数据：不求因果，但求关联</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网络思维</a:t>
            </a:r>
          </a:p>
        </p:txBody>
      </p:sp>
      <p:sp>
        <p:nvSpPr>
          <p:cNvPr id="3" name="内容占位符 2"/>
          <p:cNvSpPr>
            <a:spLocks noGrp="1"/>
          </p:cNvSpPr>
          <p:nvPr>
            <p:ph idx="1"/>
          </p:nvPr>
        </p:nvSpPr>
        <p:spPr>
          <a:xfrm>
            <a:off x="250825" y="1071546"/>
            <a:ext cx="8713788" cy="4938729"/>
          </a:xfrm>
        </p:spPr>
        <p:txBody>
          <a:bodyPr/>
          <a:lstStyle/>
          <a:p>
            <a:r>
              <a:rPr lang="zh-CN" altLang="en-US" sz="2000" dirty="0"/>
              <a:t>网络思维：化整为零，还零为整，编码解码，协议（每一层完成特定工作）</a:t>
            </a:r>
            <a:endParaRPr lang="en-US" altLang="zh-CN" sz="2000" dirty="0"/>
          </a:p>
          <a:p>
            <a:r>
              <a:rPr lang="zh-CN" altLang="en-US" sz="2000" dirty="0"/>
              <a:t>互联网创新思维：维基百科，博客，苹果、微信与淘宝（用图研究网络，文档网络、内容网络，合作图等）</a:t>
            </a:r>
            <a:endParaRPr lang="en-US" altLang="zh-CN" sz="2000" dirty="0"/>
          </a:p>
          <a:p>
            <a:r>
              <a:rPr lang="zh-CN" altLang="en-US" sz="2000" dirty="0"/>
              <a:t>服务思维：（虚拟资源）</a:t>
            </a:r>
          </a:p>
        </p:txBody>
      </p:sp>
      <p:graphicFrame>
        <p:nvGraphicFramePr>
          <p:cNvPr id="1026" name="Object 3"/>
          <p:cNvGraphicFramePr>
            <a:graphicFrameLocks noChangeAspect="1"/>
          </p:cNvGraphicFramePr>
          <p:nvPr/>
        </p:nvGraphicFramePr>
        <p:xfrm>
          <a:off x="214282" y="2643182"/>
          <a:ext cx="8832850" cy="3752856"/>
        </p:xfrm>
        <a:graphic>
          <a:graphicData uri="http://schemas.openxmlformats.org/presentationml/2006/ole">
            <mc:AlternateContent xmlns:mc="http://schemas.openxmlformats.org/markup-compatibility/2006">
              <mc:Choice xmlns:v="urn:schemas-microsoft-com:vml" Requires="v">
                <p:oleObj name="文档" r:id="rId3" imgW="28841700" imgH="16306890" progId="Word.Document.12">
                  <p:embed/>
                </p:oleObj>
              </mc:Choice>
              <mc:Fallback>
                <p:oleObj name="文档" r:id="rId3" imgW="28841700" imgH="16306890" progId="Word.Document.1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282" y="2643182"/>
                        <a:ext cx="8832850" cy="37528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a:xfrm>
            <a:off x="250825" y="1214422"/>
            <a:ext cx="8713788" cy="4795853"/>
          </a:xfrm>
        </p:spPr>
        <p:txBody>
          <a:bodyPr/>
          <a:lstStyle/>
          <a:p>
            <a:pPr>
              <a:buNone/>
            </a:pPr>
            <a:r>
              <a:rPr lang="zh-CN" altLang="en-US" dirty="0"/>
              <a:t>    </a:t>
            </a:r>
            <a:r>
              <a:rPr lang="en-US" altLang="zh-CN" dirty="0"/>
              <a:t>1. </a:t>
            </a:r>
            <a:r>
              <a:rPr lang="zh-CN" altLang="en-US" dirty="0"/>
              <a:t>抽象和自动化思维是计算思维的本质，试举例说明抽象思维和自动化思维在求解现实问题中的作用。</a:t>
            </a:r>
            <a:endParaRPr lang="en-US" altLang="zh-CN" dirty="0"/>
          </a:p>
          <a:p>
            <a:pPr>
              <a:buNone/>
            </a:pPr>
            <a:r>
              <a:rPr lang="en-US" altLang="zh-CN" dirty="0"/>
              <a:t>    2</a:t>
            </a:r>
            <a:r>
              <a:rPr lang="en-US" altLang="zh-CN" sz="2400" dirty="0"/>
              <a:t>. </a:t>
            </a:r>
            <a:r>
              <a:rPr lang="en-US" sz="2400" dirty="0"/>
              <a:t>2006</a:t>
            </a:r>
            <a:r>
              <a:rPr lang="zh-CN" altLang="en-US" sz="2400" dirty="0"/>
              <a:t>年</a:t>
            </a:r>
            <a:r>
              <a:rPr lang="en-US" sz="2400" dirty="0"/>
              <a:t>3</a:t>
            </a:r>
            <a:r>
              <a:rPr lang="zh-CN" altLang="en-US" sz="2400" dirty="0"/>
              <a:t>月卡内基梅隆大学的周以真教授首次提出了计算思维的概念。她指出，计算思维是运用计算机科学的基础概念进行问题求解、系统设计、以及人类行为理解等涵盖计算机科学之广度的一系列思维活动。</a:t>
            </a:r>
            <a:r>
              <a:rPr lang="en-US" sz="2400" dirty="0"/>
              <a:t>2019</a:t>
            </a:r>
            <a:r>
              <a:rPr lang="zh-CN" altLang="en-US" sz="2400" dirty="0"/>
              <a:t>年北京航空航天大学的尹宝林教授在</a:t>
            </a:r>
            <a:r>
              <a:rPr lang="en-US" altLang="zh-CN" sz="2400" dirty="0"/>
              <a:t>《</a:t>
            </a:r>
            <a:r>
              <a:rPr lang="zh-CN" altLang="en-US" sz="2400" dirty="0"/>
              <a:t>中国计算机学会通讯</a:t>
            </a:r>
            <a:r>
              <a:rPr lang="en-US" altLang="zh-CN" sz="2400" dirty="0"/>
              <a:t>》</a:t>
            </a:r>
            <a:r>
              <a:rPr lang="zh-CN" altLang="en-US" sz="2400" dirty="0"/>
              <a:t>发表文章“编程实践是培养计算思维的必由之路”进一步提及“计算思维并不等同于编程实践，计算思维是一种来源于计算实践，又高于具体计算实践的思维方式，是可以适用于运用现代计算技术和计算环境分析问题和解决问题的思维工具。”。就此谈谈你的认识</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285728"/>
            <a:ext cx="8713788" cy="5500726"/>
          </a:xfrm>
        </p:spPr>
        <p:txBody>
          <a:bodyPr/>
          <a:lstStyle/>
          <a:p>
            <a:pPr>
              <a:lnSpc>
                <a:spcPct val="80000"/>
              </a:lnSpc>
              <a:buNone/>
            </a:pPr>
            <a:r>
              <a:rPr lang="zh-CN" altLang="en-US" sz="2400" dirty="0"/>
              <a:t>（</a:t>
            </a:r>
            <a:r>
              <a:rPr lang="en-US" altLang="zh-CN" sz="2400" dirty="0"/>
              <a:t>1</a:t>
            </a:r>
            <a:r>
              <a:rPr lang="zh-CN" altLang="en-US" sz="2400" dirty="0"/>
              <a:t>）通过约简、嵌入、转化和仿真等方法，把一个看来</a:t>
            </a:r>
            <a:r>
              <a:rPr lang="zh-CN" altLang="en-US" sz="2400" dirty="0">
                <a:solidFill>
                  <a:srgbClr val="2915BB"/>
                </a:solidFill>
              </a:rPr>
              <a:t>困难的问题 </a:t>
            </a:r>
            <a:r>
              <a:rPr lang="zh-CN" altLang="en-US" sz="2400" dirty="0"/>
              <a:t>重新阐释成一个我们</a:t>
            </a:r>
            <a:r>
              <a:rPr lang="zh-CN" altLang="en-US" sz="2400" dirty="0">
                <a:solidFill>
                  <a:srgbClr val="2915BB"/>
                </a:solidFill>
              </a:rPr>
              <a:t>知道问题怎样解决的方法</a:t>
            </a:r>
            <a:r>
              <a:rPr lang="zh-CN" altLang="en-US" sz="2400" dirty="0"/>
              <a:t>； </a:t>
            </a:r>
          </a:p>
          <a:p>
            <a:pPr>
              <a:lnSpc>
                <a:spcPct val="80000"/>
              </a:lnSpc>
              <a:buNone/>
            </a:pPr>
            <a:r>
              <a:rPr lang="zh-CN" altLang="en-US" sz="2400" dirty="0"/>
              <a:t>（</a:t>
            </a:r>
            <a:r>
              <a:rPr lang="en-US" altLang="zh-CN" sz="2400" dirty="0"/>
              <a:t>2</a:t>
            </a:r>
            <a:r>
              <a:rPr lang="zh-CN" altLang="en-US" sz="2400" dirty="0"/>
              <a:t>）是一种</a:t>
            </a:r>
            <a:r>
              <a:rPr lang="zh-CN" altLang="en-US" sz="2400" dirty="0">
                <a:solidFill>
                  <a:srgbClr val="2915BB"/>
                </a:solidFill>
              </a:rPr>
              <a:t>递归思维 </a:t>
            </a:r>
            <a:r>
              <a:rPr lang="zh-CN" altLang="en-US" sz="2400" dirty="0"/>
              <a:t>，是一种</a:t>
            </a:r>
            <a:r>
              <a:rPr lang="zh-CN" altLang="en-US" sz="2400" dirty="0">
                <a:solidFill>
                  <a:srgbClr val="2915BB"/>
                </a:solidFill>
              </a:rPr>
              <a:t>并行处理</a:t>
            </a:r>
            <a:r>
              <a:rPr lang="zh-CN" altLang="en-US" sz="2400" dirty="0"/>
              <a:t>，是一种把</a:t>
            </a:r>
            <a:r>
              <a:rPr lang="zh-CN" altLang="en-US" sz="2400" dirty="0">
                <a:solidFill>
                  <a:srgbClr val="2915BB"/>
                </a:solidFill>
              </a:rPr>
              <a:t>代码译成数据又能把数据译成代码</a:t>
            </a:r>
            <a:r>
              <a:rPr lang="zh-CN" altLang="en-US" sz="2400" dirty="0"/>
              <a:t>，是一种</a:t>
            </a:r>
            <a:r>
              <a:rPr lang="zh-CN" altLang="en-US" sz="2400" dirty="0">
                <a:solidFill>
                  <a:srgbClr val="2915BB"/>
                </a:solidFill>
              </a:rPr>
              <a:t>多维分析推广的类型检查方法</a:t>
            </a:r>
            <a:r>
              <a:rPr lang="zh-CN" altLang="en-US" sz="2400" dirty="0"/>
              <a:t>； </a:t>
            </a:r>
          </a:p>
          <a:p>
            <a:pPr>
              <a:lnSpc>
                <a:spcPct val="80000"/>
              </a:lnSpc>
              <a:buNone/>
            </a:pPr>
            <a:r>
              <a:rPr lang="zh-CN" altLang="en-US" sz="2400" dirty="0"/>
              <a:t>（</a:t>
            </a:r>
            <a:r>
              <a:rPr lang="en-US" altLang="zh-CN" sz="2400" dirty="0"/>
              <a:t>3</a:t>
            </a:r>
            <a:r>
              <a:rPr lang="zh-CN" altLang="en-US" sz="2400" dirty="0"/>
              <a:t>）是一种采用</a:t>
            </a:r>
            <a:r>
              <a:rPr lang="zh-CN" altLang="en-US" sz="2400" dirty="0">
                <a:solidFill>
                  <a:srgbClr val="2915BB"/>
                </a:solidFill>
              </a:rPr>
              <a:t>抽象和分解 来控制庞杂的任务</a:t>
            </a:r>
            <a:r>
              <a:rPr lang="zh-CN" altLang="en-US" sz="2400" dirty="0"/>
              <a:t>或进行巨大复杂系统设计的方法，是基于关注分离的方法； </a:t>
            </a:r>
          </a:p>
          <a:p>
            <a:pPr>
              <a:lnSpc>
                <a:spcPct val="80000"/>
              </a:lnSpc>
              <a:buNone/>
            </a:pPr>
            <a:r>
              <a:rPr lang="zh-CN" altLang="en-US" sz="2400" dirty="0"/>
              <a:t>（</a:t>
            </a:r>
            <a:r>
              <a:rPr lang="en-US" altLang="zh-CN" sz="2400" dirty="0"/>
              <a:t>4</a:t>
            </a:r>
            <a:r>
              <a:rPr lang="zh-CN" altLang="en-US" sz="2400" dirty="0"/>
              <a:t>）是一种</a:t>
            </a:r>
            <a:r>
              <a:rPr lang="zh-CN" altLang="en-US" sz="2400" dirty="0">
                <a:solidFill>
                  <a:srgbClr val="2915BB"/>
                </a:solidFill>
              </a:rPr>
              <a:t>选择合适的方式去陈述一个问题 </a:t>
            </a:r>
            <a:r>
              <a:rPr lang="zh-CN" altLang="en-US" sz="2400" dirty="0"/>
              <a:t>，或</a:t>
            </a:r>
            <a:r>
              <a:rPr lang="zh-CN" altLang="en-US" sz="2400" dirty="0">
                <a:solidFill>
                  <a:srgbClr val="2915BB"/>
                </a:solidFill>
              </a:rPr>
              <a:t>对一个问题的相关方面建模使其易于处理的思维方法</a:t>
            </a:r>
            <a:r>
              <a:rPr lang="zh-CN" altLang="en-US" sz="2400" dirty="0"/>
              <a:t>； </a:t>
            </a:r>
          </a:p>
          <a:p>
            <a:pPr>
              <a:lnSpc>
                <a:spcPct val="80000"/>
              </a:lnSpc>
              <a:buNone/>
            </a:pPr>
            <a:r>
              <a:rPr lang="zh-CN" altLang="en-US" sz="2400" dirty="0"/>
              <a:t>（</a:t>
            </a:r>
            <a:r>
              <a:rPr lang="en-US" altLang="zh-CN" sz="2400" dirty="0"/>
              <a:t>5</a:t>
            </a:r>
            <a:r>
              <a:rPr lang="zh-CN" altLang="en-US" sz="2400" dirty="0"/>
              <a:t>）是按照预防、保护及通过冗余、容错、纠错的方式，并</a:t>
            </a:r>
            <a:r>
              <a:rPr lang="zh-CN" altLang="en-US" sz="2400" dirty="0">
                <a:solidFill>
                  <a:srgbClr val="2915BB"/>
                </a:solidFill>
              </a:rPr>
              <a:t>从最坏情况进行系统恢复的一种思维方法</a:t>
            </a:r>
            <a:r>
              <a:rPr lang="zh-CN" altLang="en-US" sz="2400" dirty="0"/>
              <a:t>；</a:t>
            </a:r>
          </a:p>
          <a:p>
            <a:pPr>
              <a:lnSpc>
                <a:spcPct val="80000"/>
              </a:lnSpc>
              <a:buNone/>
            </a:pPr>
            <a:r>
              <a:rPr lang="zh-CN" altLang="en-US" sz="2400" dirty="0"/>
              <a:t>（</a:t>
            </a:r>
            <a:r>
              <a:rPr lang="en-US" altLang="zh-CN" sz="2400" dirty="0"/>
              <a:t>6</a:t>
            </a:r>
            <a:r>
              <a:rPr lang="zh-CN" altLang="en-US" sz="2400" dirty="0"/>
              <a:t>）是利用启发式推理寻求解答，也即</a:t>
            </a:r>
            <a:r>
              <a:rPr lang="zh-CN" altLang="en-US" sz="2400" dirty="0">
                <a:solidFill>
                  <a:srgbClr val="2915BB"/>
                </a:solidFill>
              </a:rPr>
              <a:t>在不确定情况下的规划、学习和调度的思维方法； </a:t>
            </a:r>
          </a:p>
          <a:p>
            <a:pPr>
              <a:lnSpc>
                <a:spcPct val="80000"/>
              </a:lnSpc>
              <a:buNone/>
            </a:pPr>
            <a:r>
              <a:rPr lang="zh-CN" altLang="en-US" sz="2400" dirty="0"/>
              <a:t>（</a:t>
            </a:r>
            <a:r>
              <a:rPr lang="en-US" altLang="zh-CN" sz="2400" dirty="0"/>
              <a:t>7</a:t>
            </a:r>
            <a:r>
              <a:rPr lang="zh-CN" altLang="en-US" sz="2400" dirty="0"/>
              <a:t>）是利用海量数据来加快计算，在时间和空间之间，</a:t>
            </a:r>
            <a:r>
              <a:rPr lang="zh-CN" altLang="en-US" sz="2400" dirty="0">
                <a:solidFill>
                  <a:srgbClr val="2915BB"/>
                </a:solidFill>
              </a:rPr>
              <a:t>在处理能力和存储容量之间进行折衷的思维方法</a:t>
            </a:r>
            <a:r>
              <a:rPr lang="zh-CN" altLang="en-US" sz="2400" dirty="0"/>
              <a:t>。 </a:t>
            </a:r>
          </a:p>
          <a:p>
            <a:endParaRPr lang="zh-CN" alt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计算思维具体化</a:t>
            </a:r>
          </a:p>
        </p:txBody>
      </p:sp>
      <p:sp>
        <p:nvSpPr>
          <p:cNvPr id="3" name="内容占位符 2"/>
          <p:cNvSpPr>
            <a:spLocks noGrp="1"/>
          </p:cNvSpPr>
          <p:nvPr>
            <p:ph idx="1"/>
          </p:nvPr>
        </p:nvSpPr>
        <p:spPr/>
        <p:txBody>
          <a:bodyPr/>
          <a:lstStyle/>
          <a:p>
            <a:pPr>
              <a:buNone/>
            </a:pPr>
            <a:r>
              <a:rPr lang="zh-CN" altLang="en-US" dirty="0"/>
              <a:t>（</a:t>
            </a:r>
            <a:r>
              <a:rPr lang="en-US" altLang="zh-CN" dirty="0"/>
              <a:t>1</a:t>
            </a:r>
            <a:r>
              <a:rPr lang="zh-CN" altLang="en-US" dirty="0"/>
              <a:t>）符号化思维</a:t>
            </a:r>
          </a:p>
          <a:p>
            <a:pPr>
              <a:buNone/>
            </a:pPr>
            <a:r>
              <a:rPr lang="zh-CN" altLang="en-US" dirty="0"/>
              <a:t>（</a:t>
            </a:r>
            <a:r>
              <a:rPr lang="en-US" altLang="zh-CN" dirty="0"/>
              <a:t>2</a:t>
            </a:r>
            <a:r>
              <a:rPr lang="zh-CN" altLang="en-US" dirty="0"/>
              <a:t>）计算自动化与智能化思维。</a:t>
            </a:r>
          </a:p>
          <a:p>
            <a:pPr>
              <a:buNone/>
            </a:pPr>
            <a:r>
              <a:rPr lang="zh-CN" altLang="en-US" dirty="0"/>
              <a:t>（</a:t>
            </a:r>
            <a:r>
              <a:rPr lang="en-US" altLang="zh-CN" dirty="0"/>
              <a:t>3</a:t>
            </a:r>
            <a:r>
              <a:rPr lang="zh-CN" altLang="en-US" dirty="0"/>
              <a:t>）问题求解思维。</a:t>
            </a:r>
          </a:p>
          <a:p>
            <a:pPr>
              <a:buNone/>
            </a:pPr>
            <a:r>
              <a:rPr lang="zh-CN" altLang="en-US" dirty="0"/>
              <a:t>（</a:t>
            </a:r>
            <a:r>
              <a:rPr lang="en-US" altLang="zh-CN" dirty="0"/>
              <a:t>4</a:t>
            </a:r>
            <a:r>
              <a:rPr lang="zh-CN" altLang="en-US" dirty="0"/>
              <a:t>）算法思维。</a:t>
            </a:r>
          </a:p>
          <a:p>
            <a:pPr>
              <a:buNone/>
            </a:pPr>
            <a:r>
              <a:rPr lang="zh-CN" altLang="en-US" dirty="0"/>
              <a:t>（</a:t>
            </a:r>
            <a:r>
              <a:rPr lang="en-US" altLang="zh-CN" dirty="0"/>
              <a:t>5</a:t>
            </a:r>
            <a:r>
              <a:rPr lang="zh-CN" altLang="en-US" dirty="0"/>
              <a:t>）协同计算思维。</a:t>
            </a:r>
          </a:p>
          <a:p>
            <a:pPr>
              <a:buNone/>
            </a:pPr>
            <a:r>
              <a:rPr lang="zh-CN" altLang="en-US" dirty="0"/>
              <a:t>（</a:t>
            </a:r>
            <a:r>
              <a:rPr lang="en-US" altLang="zh-CN" dirty="0"/>
              <a:t>6</a:t>
            </a:r>
            <a:r>
              <a:rPr lang="zh-CN" altLang="en-US" dirty="0"/>
              <a:t>）计算虚拟化思维。</a:t>
            </a:r>
          </a:p>
          <a:p>
            <a:endParaRPr lang="zh-CN" alt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85720" y="1000108"/>
            <a:ext cx="8713788" cy="4929222"/>
          </a:xfrm>
        </p:spPr>
        <p:txBody>
          <a:bodyPr/>
          <a:lstStyle/>
          <a:p>
            <a:endParaRPr lang="zh-CN" altLang="en-US" dirty="0"/>
          </a:p>
        </p:txBody>
      </p:sp>
      <p:sp>
        <p:nvSpPr>
          <p:cNvPr id="43" name="AutoShape 8"/>
          <p:cNvSpPr>
            <a:spLocks noChangeArrowheads="1"/>
          </p:cNvSpPr>
          <p:nvPr/>
        </p:nvSpPr>
        <p:spPr bwMode="auto">
          <a:xfrm>
            <a:off x="950913" y="4794250"/>
            <a:ext cx="2025650" cy="574675"/>
          </a:xfrm>
          <a:prstGeom prst="roundRect">
            <a:avLst>
              <a:gd name="adj" fmla="val 16667"/>
            </a:avLst>
          </a:prstGeom>
          <a:noFill/>
          <a:ln w="9525">
            <a:solidFill>
              <a:schemeClr val="bg2"/>
            </a:solidFill>
            <a:round/>
            <a:headEnd/>
            <a:tailEnd/>
          </a:ln>
          <a:effectLst/>
        </p:spPr>
        <p:txBody>
          <a:bodyPr wrap="none">
            <a:spAutoFit/>
          </a:bodyPr>
          <a:lstStyle/>
          <a:p>
            <a:r>
              <a:rPr kumimoji="0" lang="zh-CN" altLang="en-US" sz="2800" dirty="0"/>
              <a:t>计算机导论</a:t>
            </a:r>
            <a:endParaRPr kumimoji="0" lang="en-US" altLang="zh-CN" sz="2800" dirty="0"/>
          </a:p>
        </p:txBody>
      </p:sp>
      <p:sp>
        <p:nvSpPr>
          <p:cNvPr id="44" name="AutoShape 9"/>
          <p:cNvSpPr>
            <a:spLocks noChangeArrowheads="1"/>
          </p:cNvSpPr>
          <p:nvPr/>
        </p:nvSpPr>
        <p:spPr bwMode="auto">
          <a:xfrm>
            <a:off x="57150" y="3382963"/>
            <a:ext cx="1844675" cy="777875"/>
          </a:xfrm>
          <a:prstGeom prst="roundRect">
            <a:avLst>
              <a:gd name="adj" fmla="val 16667"/>
            </a:avLst>
          </a:prstGeom>
          <a:noFill/>
          <a:ln w="9525">
            <a:solidFill>
              <a:schemeClr val="bg2"/>
            </a:solidFill>
            <a:round/>
            <a:headEnd/>
            <a:tailEnd/>
          </a:ln>
          <a:effectLst/>
        </p:spPr>
        <p:txBody>
          <a:bodyPr>
            <a:spAutoFit/>
          </a:bodyPr>
          <a:lstStyle/>
          <a:p>
            <a:r>
              <a:rPr kumimoji="0" lang="zh-CN" altLang="en-US" sz="2000"/>
              <a:t>算法、数据结构、程序设计</a:t>
            </a:r>
            <a:endParaRPr kumimoji="0" lang="en-US" altLang="zh-CN" sz="2000"/>
          </a:p>
        </p:txBody>
      </p:sp>
      <p:sp>
        <p:nvSpPr>
          <p:cNvPr id="45" name="AutoShape 11"/>
          <p:cNvSpPr>
            <a:spLocks noChangeArrowheads="1"/>
          </p:cNvSpPr>
          <p:nvPr/>
        </p:nvSpPr>
        <p:spPr bwMode="auto">
          <a:xfrm>
            <a:off x="250825" y="2316163"/>
            <a:ext cx="3400425" cy="439737"/>
          </a:xfrm>
          <a:prstGeom prst="roundRect">
            <a:avLst>
              <a:gd name="adj" fmla="val 16667"/>
            </a:avLst>
          </a:prstGeom>
          <a:noFill/>
          <a:ln w="9525">
            <a:solidFill>
              <a:schemeClr val="bg2"/>
            </a:solidFill>
            <a:round/>
            <a:headEnd/>
            <a:tailEnd/>
          </a:ln>
          <a:effectLst/>
        </p:spPr>
        <p:txBody>
          <a:bodyPr>
            <a:spAutoFit/>
          </a:bodyPr>
          <a:lstStyle/>
          <a:p>
            <a:pPr algn="ctr"/>
            <a:r>
              <a:rPr kumimoji="0" lang="zh-CN" altLang="en-US" sz="2000" dirty="0"/>
              <a:t>各种计算机专业课程</a:t>
            </a:r>
            <a:endParaRPr kumimoji="0" lang="en-US" altLang="zh-CN" sz="2000" dirty="0"/>
          </a:p>
        </p:txBody>
      </p:sp>
      <p:sp>
        <p:nvSpPr>
          <p:cNvPr id="46" name="Text Box 13"/>
          <p:cNvSpPr txBox="1">
            <a:spLocks noChangeArrowheads="1"/>
          </p:cNvSpPr>
          <p:nvPr/>
        </p:nvSpPr>
        <p:spPr bwMode="auto">
          <a:xfrm>
            <a:off x="5091113" y="4667250"/>
            <a:ext cx="2981349" cy="461665"/>
          </a:xfrm>
          <a:prstGeom prst="rect">
            <a:avLst/>
          </a:prstGeom>
          <a:noFill/>
          <a:ln w="9525">
            <a:noFill/>
            <a:miter lim="800000"/>
            <a:headEnd/>
            <a:tailEnd/>
          </a:ln>
          <a:effectLst/>
        </p:spPr>
        <p:txBody>
          <a:bodyPr wrap="square">
            <a:spAutoFit/>
          </a:bodyPr>
          <a:lstStyle/>
          <a:p>
            <a:pPr algn="ctr"/>
            <a:r>
              <a:rPr kumimoji="0" lang="zh-CN" altLang="en-US" b="0" dirty="0"/>
              <a:t>通识计算思维的</a:t>
            </a:r>
            <a:r>
              <a:rPr kumimoji="0" lang="zh-CN" altLang="en-US" sz="2400" dirty="0">
                <a:solidFill>
                  <a:schemeClr val="accent2"/>
                </a:solidFill>
              </a:rPr>
              <a:t>理解</a:t>
            </a:r>
          </a:p>
        </p:txBody>
      </p:sp>
      <p:sp>
        <p:nvSpPr>
          <p:cNvPr id="47" name="Text Box 14"/>
          <p:cNvSpPr txBox="1">
            <a:spLocks noChangeArrowheads="1"/>
          </p:cNvSpPr>
          <p:nvPr/>
        </p:nvSpPr>
        <p:spPr bwMode="auto">
          <a:xfrm>
            <a:off x="5030788" y="3402013"/>
            <a:ext cx="2970236" cy="461665"/>
          </a:xfrm>
          <a:prstGeom prst="rect">
            <a:avLst/>
          </a:prstGeom>
          <a:noFill/>
          <a:ln w="9525">
            <a:noFill/>
            <a:miter lim="800000"/>
            <a:headEnd/>
            <a:tailEnd/>
          </a:ln>
          <a:effectLst/>
        </p:spPr>
        <p:txBody>
          <a:bodyPr wrap="square">
            <a:spAutoFit/>
          </a:bodyPr>
          <a:lstStyle/>
          <a:p>
            <a:pPr algn="ctr"/>
            <a:r>
              <a:rPr kumimoji="0" lang="zh-CN" altLang="en-US" b="0" dirty="0"/>
              <a:t>问题求解能力的</a:t>
            </a:r>
            <a:r>
              <a:rPr kumimoji="0" lang="zh-CN" altLang="en-US" sz="2400" dirty="0">
                <a:solidFill>
                  <a:schemeClr val="accent2"/>
                </a:solidFill>
              </a:rPr>
              <a:t>训练</a:t>
            </a:r>
            <a:endParaRPr kumimoji="0" lang="en-US" altLang="zh-CN" sz="2400" dirty="0">
              <a:solidFill>
                <a:schemeClr val="accent2"/>
              </a:solidFill>
            </a:endParaRPr>
          </a:p>
        </p:txBody>
      </p:sp>
      <p:sp>
        <p:nvSpPr>
          <p:cNvPr id="48" name="Text Box 15"/>
          <p:cNvSpPr txBox="1">
            <a:spLocks noChangeArrowheads="1"/>
          </p:cNvSpPr>
          <p:nvPr/>
        </p:nvSpPr>
        <p:spPr bwMode="auto">
          <a:xfrm>
            <a:off x="4932363" y="2108200"/>
            <a:ext cx="1816100" cy="457200"/>
          </a:xfrm>
          <a:prstGeom prst="rect">
            <a:avLst/>
          </a:prstGeom>
          <a:noFill/>
          <a:ln w="9525">
            <a:noFill/>
            <a:miter lim="800000"/>
            <a:headEnd/>
            <a:tailEnd/>
          </a:ln>
          <a:effectLst/>
        </p:spPr>
        <p:txBody>
          <a:bodyPr wrap="none">
            <a:spAutoFit/>
          </a:bodyPr>
          <a:lstStyle/>
          <a:p>
            <a:r>
              <a:rPr kumimoji="0" lang="zh-CN" altLang="en-US" sz="2400" dirty="0">
                <a:solidFill>
                  <a:schemeClr val="accent2"/>
                </a:solidFill>
              </a:rPr>
              <a:t>专业知识</a:t>
            </a:r>
            <a:r>
              <a:rPr kumimoji="0" lang="zh-CN" altLang="en-US" b="0" dirty="0"/>
              <a:t>累积</a:t>
            </a:r>
            <a:endParaRPr kumimoji="0" lang="en-US" altLang="zh-CN" b="0" dirty="0"/>
          </a:p>
        </p:txBody>
      </p:sp>
      <p:grpSp>
        <p:nvGrpSpPr>
          <p:cNvPr id="49" name="Group 16"/>
          <p:cNvGrpSpPr>
            <a:grpSpLocks/>
          </p:cNvGrpSpPr>
          <p:nvPr/>
        </p:nvGrpSpPr>
        <p:grpSpPr bwMode="auto">
          <a:xfrm>
            <a:off x="1333500" y="2749550"/>
            <a:ext cx="1362075" cy="614363"/>
            <a:chOff x="1871" y="2177"/>
            <a:chExt cx="673" cy="550"/>
          </a:xfrm>
        </p:grpSpPr>
        <p:sp>
          <p:nvSpPr>
            <p:cNvPr id="50" name="AutoShape 17"/>
            <p:cNvSpPr>
              <a:spLocks noChangeArrowheads="1"/>
            </p:cNvSpPr>
            <p:nvPr/>
          </p:nvSpPr>
          <p:spPr bwMode="auto">
            <a:xfrm>
              <a:off x="1871" y="2177"/>
              <a:ext cx="163" cy="550"/>
            </a:xfrm>
            <a:prstGeom prst="upArrow">
              <a:avLst>
                <a:gd name="adj1" fmla="val 50000"/>
                <a:gd name="adj2" fmla="val 84356"/>
              </a:avLst>
            </a:prstGeom>
            <a:solidFill>
              <a:schemeClr val="folHlink"/>
            </a:solidFill>
            <a:ln w="9525">
              <a:solidFill>
                <a:schemeClr val="folHlink"/>
              </a:solidFill>
              <a:miter lim="800000"/>
              <a:headEnd/>
              <a:tailEnd/>
            </a:ln>
            <a:effectLst/>
          </p:spPr>
          <p:txBody>
            <a:bodyPr vert="eaVert" wrap="none" anchor="ctr"/>
            <a:lstStyle/>
            <a:p>
              <a:endParaRPr lang="zh-CN" altLang="en-US"/>
            </a:p>
          </p:txBody>
        </p:sp>
        <p:sp>
          <p:nvSpPr>
            <p:cNvPr id="51" name="AutoShape 18"/>
            <p:cNvSpPr>
              <a:spLocks noChangeArrowheads="1"/>
            </p:cNvSpPr>
            <p:nvPr/>
          </p:nvSpPr>
          <p:spPr bwMode="auto">
            <a:xfrm>
              <a:off x="2381" y="2177"/>
              <a:ext cx="163" cy="550"/>
            </a:xfrm>
            <a:prstGeom prst="upArrow">
              <a:avLst>
                <a:gd name="adj1" fmla="val 50000"/>
                <a:gd name="adj2" fmla="val 84356"/>
              </a:avLst>
            </a:prstGeom>
            <a:solidFill>
              <a:schemeClr val="folHlink"/>
            </a:solidFill>
            <a:ln w="9525">
              <a:solidFill>
                <a:schemeClr val="folHlink"/>
              </a:solidFill>
              <a:miter lim="800000"/>
              <a:headEnd/>
              <a:tailEnd/>
            </a:ln>
            <a:effectLst/>
          </p:spPr>
          <p:txBody>
            <a:bodyPr vert="eaVert" wrap="none" anchor="ctr"/>
            <a:lstStyle/>
            <a:p>
              <a:endParaRPr lang="zh-CN" altLang="en-US"/>
            </a:p>
          </p:txBody>
        </p:sp>
      </p:grpSp>
      <p:grpSp>
        <p:nvGrpSpPr>
          <p:cNvPr id="52" name="Group 19"/>
          <p:cNvGrpSpPr>
            <a:grpSpLocks/>
          </p:cNvGrpSpPr>
          <p:nvPr/>
        </p:nvGrpSpPr>
        <p:grpSpPr bwMode="auto">
          <a:xfrm>
            <a:off x="34925" y="3068638"/>
            <a:ext cx="6834188" cy="1476375"/>
            <a:chOff x="1195" y="1643"/>
            <a:chExt cx="3944" cy="930"/>
          </a:xfrm>
        </p:grpSpPr>
        <p:sp>
          <p:nvSpPr>
            <p:cNvPr id="53" name="Line 20"/>
            <p:cNvSpPr>
              <a:spLocks noChangeShapeType="1"/>
            </p:cNvSpPr>
            <p:nvPr/>
          </p:nvSpPr>
          <p:spPr bwMode="auto">
            <a:xfrm>
              <a:off x="1195" y="2573"/>
              <a:ext cx="3938" cy="0"/>
            </a:xfrm>
            <a:prstGeom prst="line">
              <a:avLst/>
            </a:prstGeom>
            <a:noFill/>
            <a:ln w="9525">
              <a:solidFill>
                <a:schemeClr val="tx1"/>
              </a:solidFill>
              <a:round/>
              <a:headEnd/>
              <a:tailEnd/>
            </a:ln>
            <a:effectLst/>
          </p:spPr>
          <p:txBody>
            <a:bodyPr/>
            <a:lstStyle/>
            <a:p>
              <a:endParaRPr lang="zh-CN" altLang="en-US"/>
            </a:p>
          </p:txBody>
        </p:sp>
        <p:sp>
          <p:nvSpPr>
            <p:cNvPr id="54" name="Line 21"/>
            <p:cNvSpPr>
              <a:spLocks noChangeShapeType="1"/>
            </p:cNvSpPr>
            <p:nvPr/>
          </p:nvSpPr>
          <p:spPr bwMode="auto">
            <a:xfrm>
              <a:off x="1201" y="1643"/>
              <a:ext cx="3938" cy="0"/>
            </a:xfrm>
            <a:prstGeom prst="line">
              <a:avLst/>
            </a:prstGeom>
            <a:noFill/>
            <a:ln w="9525">
              <a:solidFill>
                <a:schemeClr val="tx1"/>
              </a:solidFill>
              <a:round/>
              <a:headEnd/>
              <a:tailEnd/>
            </a:ln>
            <a:effectLst/>
          </p:spPr>
          <p:txBody>
            <a:bodyPr/>
            <a:lstStyle/>
            <a:p>
              <a:endParaRPr lang="zh-CN" altLang="en-US"/>
            </a:p>
          </p:txBody>
        </p:sp>
      </p:grpSp>
      <p:grpSp>
        <p:nvGrpSpPr>
          <p:cNvPr id="55" name="Group 22"/>
          <p:cNvGrpSpPr>
            <a:grpSpLocks/>
          </p:cNvGrpSpPr>
          <p:nvPr/>
        </p:nvGrpSpPr>
        <p:grpSpPr bwMode="auto">
          <a:xfrm>
            <a:off x="1331913" y="4171950"/>
            <a:ext cx="1362075" cy="614363"/>
            <a:chOff x="1871" y="2177"/>
            <a:chExt cx="673" cy="550"/>
          </a:xfrm>
        </p:grpSpPr>
        <p:sp>
          <p:nvSpPr>
            <p:cNvPr id="56" name="AutoShape 23"/>
            <p:cNvSpPr>
              <a:spLocks noChangeArrowheads="1"/>
            </p:cNvSpPr>
            <p:nvPr/>
          </p:nvSpPr>
          <p:spPr bwMode="auto">
            <a:xfrm>
              <a:off x="1871" y="2177"/>
              <a:ext cx="163" cy="550"/>
            </a:xfrm>
            <a:prstGeom prst="upArrow">
              <a:avLst>
                <a:gd name="adj1" fmla="val 50000"/>
                <a:gd name="adj2" fmla="val 84356"/>
              </a:avLst>
            </a:prstGeom>
            <a:solidFill>
              <a:schemeClr val="folHlink"/>
            </a:solidFill>
            <a:ln w="9525">
              <a:solidFill>
                <a:schemeClr val="folHlink"/>
              </a:solidFill>
              <a:miter lim="800000"/>
              <a:headEnd/>
              <a:tailEnd/>
            </a:ln>
            <a:effectLst/>
          </p:spPr>
          <p:txBody>
            <a:bodyPr vert="eaVert" wrap="none" anchor="ctr"/>
            <a:lstStyle/>
            <a:p>
              <a:endParaRPr lang="zh-CN" altLang="en-US"/>
            </a:p>
          </p:txBody>
        </p:sp>
        <p:sp>
          <p:nvSpPr>
            <p:cNvPr id="57" name="AutoShape 24"/>
            <p:cNvSpPr>
              <a:spLocks noChangeArrowheads="1"/>
            </p:cNvSpPr>
            <p:nvPr/>
          </p:nvSpPr>
          <p:spPr bwMode="auto">
            <a:xfrm>
              <a:off x="2381" y="2177"/>
              <a:ext cx="163" cy="550"/>
            </a:xfrm>
            <a:prstGeom prst="upArrow">
              <a:avLst>
                <a:gd name="adj1" fmla="val 50000"/>
                <a:gd name="adj2" fmla="val 84356"/>
              </a:avLst>
            </a:prstGeom>
            <a:solidFill>
              <a:schemeClr val="folHlink"/>
            </a:solidFill>
            <a:ln w="9525">
              <a:solidFill>
                <a:schemeClr val="folHlink"/>
              </a:solidFill>
              <a:miter lim="800000"/>
              <a:headEnd/>
              <a:tailEnd/>
            </a:ln>
            <a:effectLst/>
          </p:spPr>
          <p:txBody>
            <a:bodyPr vert="eaVert" wrap="none" anchor="ctr"/>
            <a:lstStyle/>
            <a:p>
              <a:endParaRPr lang="zh-CN" altLang="en-US"/>
            </a:p>
          </p:txBody>
        </p:sp>
      </p:grpSp>
      <p:sp>
        <p:nvSpPr>
          <p:cNvPr id="58" name="Oval 25"/>
          <p:cNvSpPr>
            <a:spLocks noChangeArrowheads="1"/>
          </p:cNvSpPr>
          <p:nvPr/>
        </p:nvSpPr>
        <p:spPr bwMode="auto">
          <a:xfrm>
            <a:off x="4108450" y="4156075"/>
            <a:ext cx="1203325" cy="704850"/>
          </a:xfrm>
          <a:prstGeom prst="ellipse">
            <a:avLst/>
          </a:prstGeom>
          <a:solidFill>
            <a:schemeClr val="bg1"/>
          </a:solidFill>
          <a:ln w="9525">
            <a:solidFill>
              <a:schemeClr val="bg2"/>
            </a:solidFill>
            <a:round/>
            <a:headEnd/>
            <a:tailEnd/>
          </a:ln>
          <a:effectLst/>
        </p:spPr>
        <p:txBody>
          <a:bodyPr wrap="none">
            <a:spAutoFit/>
          </a:bodyPr>
          <a:lstStyle/>
          <a:p>
            <a:pPr algn="ctr"/>
            <a:r>
              <a:rPr kumimoji="0" lang="zh-CN" altLang="en-US" sz="2800" dirty="0"/>
              <a:t>思维</a:t>
            </a:r>
          </a:p>
        </p:txBody>
      </p:sp>
      <p:sp>
        <p:nvSpPr>
          <p:cNvPr id="59" name="Oval 26"/>
          <p:cNvSpPr>
            <a:spLocks noChangeArrowheads="1"/>
          </p:cNvSpPr>
          <p:nvPr/>
        </p:nvSpPr>
        <p:spPr bwMode="auto">
          <a:xfrm>
            <a:off x="4106863" y="2671763"/>
            <a:ext cx="1274033" cy="735747"/>
          </a:xfrm>
          <a:prstGeom prst="ellipse">
            <a:avLst/>
          </a:prstGeom>
          <a:solidFill>
            <a:schemeClr val="bg1"/>
          </a:solidFill>
          <a:ln w="9525">
            <a:solidFill>
              <a:schemeClr val="bg2"/>
            </a:solidFill>
            <a:round/>
            <a:headEnd/>
            <a:tailEnd/>
          </a:ln>
          <a:effectLst/>
        </p:spPr>
        <p:txBody>
          <a:bodyPr wrap="none">
            <a:spAutoFit/>
          </a:bodyPr>
          <a:lstStyle/>
          <a:p>
            <a:pPr algn="ctr"/>
            <a:r>
              <a:rPr kumimoji="0" lang="zh-CN" altLang="en-US" sz="2800" dirty="0">
                <a:solidFill>
                  <a:schemeClr val="bg2"/>
                </a:solidFill>
              </a:rPr>
              <a:t>能力</a:t>
            </a:r>
          </a:p>
        </p:txBody>
      </p:sp>
      <p:sp>
        <p:nvSpPr>
          <p:cNvPr id="60" name="Oval 27"/>
          <p:cNvSpPr>
            <a:spLocks noChangeArrowheads="1"/>
          </p:cNvSpPr>
          <p:nvPr/>
        </p:nvSpPr>
        <p:spPr bwMode="auto">
          <a:xfrm>
            <a:off x="4108450" y="5057775"/>
            <a:ext cx="1203325" cy="704850"/>
          </a:xfrm>
          <a:prstGeom prst="ellipse">
            <a:avLst/>
          </a:prstGeom>
          <a:solidFill>
            <a:schemeClr val="bg1"/>
          </a:solidFill>
          <a:ln w="9525">
            <a:solidFill>
              <a:schemeClr val="bg2"/>
            </a:solidFill>
            <a:round/>
            <a:headEnd/>
            <a:tailEnd/>
          </a:ln>
          <a:effectLst/>
        </p:spPr>
        <p:txBody>
          <a:bodyPr wrap="none">
            <a:spAutoFit/>
          </a:bodyPr>
          <a:lstStyle/>
          <a:p>
            <a:r>
              <a:rPr kumimoji="0" lang="zh-CN" altLang="en-US" sz="2800" dirty="0"/>
              <a:t>知识</a:t>
            </a:r>
          </a:p>
        </p:txBody>
      </p:sp>
      <p:sp>
        <p:nvSpPr>
          <p:cNvPr id="61" name="Line 28"/>
          <p:cNvSpPr>
            <a:spLocks noChangeShapeType="1"/>
          </p:cNvSpPr>
          <p:nvPr/>
        </p:nvSpPr>
        <p:spPr bwMode="auto">
          <a:xfrm flipV="1">
            <a:off x="4710113" y="4862513"/>
            <a:ext cx="0" cy="193675"/>
          </a:xfrm>
          <a:prstGeom prst="line">
            <a:avLst/>
          </a:prstGeom>
          <a:noFill/>
          <a:ln w="38100">
            <a:solidFill>
              <a:schemeClr val="bg2"/>
            </a:solidFill>
            <a:round/>
            <a:headEnd/>
            <a:tailEnd/>
          </a:ln>
          <a:effectLst/>
        </p:spPr>
        <p:txBody>
          <a:bodyPr/>
          <a:lstStyle/>
          <a:p>
            <a:endParaRPr lang="zh-CN" altLang="en-US"/>
          </a:p>
        </p:txBody>
      </p:sp>
      <p:sp>
        <p:nvSpPr>
          <p:cNvPr id="62" name="Line 29"/>
          <p:cNvSpPr>
            <a:spLocks noChangeShapeType="1"/>
          </p:cNvSpPr>
          <p:nvPr/>
        </p:nvSpPr>
        <p:spPr bwMode="auto">
          <a:xfrm flipV="1">
            <a:off x="4710113" y="3370263"/>
            <a:ext cx="0" cy="803275"/>
          </a:xfrm>
          <a:prstGeom prst="line">
            <a:avLst/>
          </a:prstGeom>
          <a:noFill/>
          <a:ln w="38100">
            <a:solidFill>
              <a:schemeClr val="bg2"/>
            </a:solidFill>
            <a:round/>
            <a:headEnd/>
            <a:tailEnd/>
          </a:ln>
          <a:effectLst/>
        </p:spPr>
        <p:txBody>
          <a:bodyPr/>
          <a:lstStyle/>
          <a:p>
            <a:endParaRPr lang="zh-CN" altLang="en-US"/>
          </a:p>
        </p:txBody>
      </p:sp>
      <p:grpSp>
        <p:nvGrpSpPr>
          <p:cNvPr id="63" name="Group 32"/>
          <p:cNvGrpSpPr>
            <a:grpSpLocks/>
          </p:cNvGrpSpPr>
          <p:nvPr/>
        </p:nvGrpSpPr>
        <p:grpSpPr bwMode="auto">
          <a:xfrm>
            <a:off x="2092325" y="3357563"/>
            <a:ext cx="1765300" cy="801687"/>
            <a:chOff x="1318" y="2115"/>
            <a:chExt cx="1112" cy="505"/>
          </a:xfrm>
        </p:grpSpPr>
        <p:sp>
          <p:nvSpPr>
            <p:cNvPr id="64" name="AutoShape 10"/>
            <p:cNvSpPr>
              <a:spLocks noChangeArrowheads="1"/>
            </p:cNvSpPr>
            <p:nvPr/>
          </p:nvSpPr>
          <p:spPr bwMode="auto">
            <a:xfrm>
              <a:off x="1318" y="2115"/>
              <a:ext cx="1073" cy="505"/>
            </a:xfrm>
            <a:prstGeom prst="roundRect">
              <a:avLst>
                <a:gd name="adj" fmla="val 16667"/>
              </a:avLst>
            </a:prstGeom>
            <a:noFill/>
            <a:ln w="9525">
              <a:solidFill>
                <a:schemeClr val="bg2"/>
              </a:solidFill>
              <a:round/>
              <a:headEnd/>
              <a:tailEnd/>
            </a:ln>
            <a:effectLst/>
          </p:spPr>
          <p:txBody>
            <a:bodyPr/>
            <a:lstStyle/>
            <a:p>
              <a:endParaRPr kumimoji="0" lang="zh-CN" altLang="en-US" sz="2000"/>
            </a:p>
          </p:txBody>
        </p:sp>
        <p:sp>
          <p:nvSpPr>
            <p:cNvPr id="65" name="Rectangle 31"/>
            <p:cNvSpPr>
              <a:spLocks noChangeArrowheads="1"/>
            </p:cNvSpPr>
            <p:nvPr/>
          </p:nvSpPr>
          <p:spPr bwMode="auto">
            <a:xfrm>
              <a:off x="1323" y="2251"/>
              <a:ext cx="1107" cy="250"/>
            </a:xfrm>
            <a:prstGeom prst="rect">
              <a:avLst/>
            </a:prstGeom>
            <a:noFill/>
            <a:ln w="9525">
              <a:noFill/>
              <a:miter lim="800000"/>
              <a:headEnd/>
              <a:tailEnd/>
            </a:ln>
            <a:effectLst/>
          </p:spPr>
          <p:txBody>
            <a:bodyPr wrap="none">
              <a:spAutoFit/>
            </a:bodyPr>
            <a:lstStyle/>
            <a:p>
              <a:r>
                <a:rPr kumimoji="0" lang="zh-CN" altLang="en-US" sz="2000"/>
                <a:t>数学 </a:t>
              </a:r>
              <a:r>
                <a:rPr kumimoji="0" lang="zh-CN" altLang="en-US" sz="2000">
                  <a:sym typeface="Wingdings" pitchFamily="2" charset="2"/>
                </a:rPr>
                <a:t> </a:t>
              </a:r>
              <a:r>
                <a:rPr kumimoji="0" lang="zh-CN" altLang="en-US" sz="2000"/>
                <a:t>系统  </a:t>
              </a:r>
            </a:p>
          </p:txBody>
        </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29"/>
          <p:cNvGrpSpPr>
            <a:grpSpLocks/>
          </p:cNvGrpSpPr>
          <p:nvPr/>
        </p:nvGrpSpPr>
        <p:grpSpPr bwMode="auto">
          <a:xfrm>
            <a:off x="214282" y="2643182"/>
            <a:ext cx="8715436" cy="3208343"/>
            <a:chOff x="335" y="2508"/>
            <a:chExt cx="5094" cy="1526"/>
          </a:xfrm>
        </p:grpSpPr>
        <p:grpSp>
          <p:nvGrpSpPr>
            <p:cNvPr id="45" name="Group 30"/>
            <p:cNvGrpSpPr>
              <a:grpSpLocks/>
            </p:cNvGrpSpPr>
            <p:nvPr/>
          </p:nvGrpSpPr>
          <p:grpSpPr bwMode="auto">
            <a:xfrm>
              <a:off x="1189" y="2917"/>
              <a:ext cx="4240" cy="1117"/>
              <a:chOff x="690" y="2735"/>
              <a:chExt cx="4240" cy="1117"/>
            </a:xfrm>
          </p:grpSpPr>
          <p:sp>
            <p:nvSpPr>
              <p:cNvPr id="58" name="Freeform 31"/>
              <p:cNvSpPr>
                <a:spLocks/>
              </p:cNvSpPr>
              <p:nvPr/>
            </p:nvSpPr>
            <p:spPr bwMode="auto">
              <a:xfrm>
                <a:off x="732" y="2736"/>
                <a:ext cx="4174" cy="1098"/>
              </a:xfrm>
              <a:custGeom>
                <a:avLst/>
                <a:gdLst/>
                <a:ahLst/>
                <a:cxnLst>
                  <a:cxn ang="0">
                    <a:pos x="0" y="1098"/>
                  </a:cxn>
                  <a:cxn ang="0">
                    <a:pos x="1" y="768"/>
                  </a:cxn>
                  <a:cxn ang="0">
                    <a:pos x="899" y="768"/>
                  </a:cxn>
                  <a:cxn ang="0">
                    <a:pos x="899" y="423"/>
                  </a:cxn>
                  <a:cxn ang="0">
                    <a:pos x="1706" y="423"/>
                  </a:cxn>
                  <a:cxn ang="0">
                    <a:pos x="1706" y="0"/>
                  </a:cxn>
                  <a:cxn ang="0">
                    <a:pos x="4240" y="0"/>
                  </a:cxn>
                  <a:cxn ang="0">
                    <a:pos x="4230" y="1098"/>
                  </a:cxn>
                  <a:cxn ang="0">
                    <a:pos x="0" y="1098"/>
                  </a:cxn>
                </a:cxnLst>
                <a:rect l="0" t="0" r="r" b="b"/>
                <a:pathLst>
                  <a:path w="4240" h="1098">
                    <a:moveTo>
                      <a:pt x="0" y="1098"/>
                    </a:moveTo>
                    <a:lnTo>
                      <a:pt x="1" y="768"/>
                    </a:lnTo>
                    <a:lnTo>
                      <a:pt x="899" y="768"/>
                    </a:lnTo>
                    <a:lnTo>
                      <a:pt x="899" y="423"/>
                    </a:lnTo>
                    <a:lnTo>
                      <a:pt x="1706" y="423"/>
                    </a:lnTo>
                    <a:lnTo>
                      <a:pt x="1706" y="0"/>
                    </a:lnTo>
                    <a:lnTo>
                      <a:pt x="4240" y="0"/>
                    </a:lnTo>
                    <a:lnTo>
                      <a:pt x="4230" y="1098"/>
                    </a:lnTo>
                    <a:lnTo>
                      <a:pt x="0" y="1098"/>
                    </a:lnTo>
                    <a:close/>
                  </a:path>
                </a:pathLst>
              </a:custGeom>
              <a:solidFill>
                <a:srgbClr val="DDDDFF"/>
              </a:solid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Text Box 32"/>
              <p:cNvSpPr txBox="1">
                <a:spLocks noChangeArrowheads="1"/>
              </p:cNvSpPr>
              <p:nvPr/>
            </p:nvSpPr>
            <p:spPr bwMode="auto">
              <a:xfrm>
                <a:off x="690" y="3525"/>
                <a:ext cx="2036" cy="327"/>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ysClr val="windowText" lastClr="000000"/>
                    </a:solidFill>
                    <a:effectLst/>
                    <a:uLnTx/>
                    <a:uFillTx/>
                    <a:latin typeface="宋体"/>
                  </a:rPr>
                  <a:t>“</a:t>
                </a:r>
                <a:r>
                  <a:rPr kumimoji="0" lang="zh-CN" altLang="en-US" sz="1800" b="0" i="0" u="none" strike="noStrike" kern="0" cap="none" spc="0" normalizeH="0" baseline="0" noProof="0">
                    <a:ln>
                      <a:noFill/>
                    </a:ln>
                    <a:solidFill>
                      <a:sysClr val="windowText" lastClr="000000"/>
                    </a:solidFill>
                    <a:effectLst/>
                    <a:uLnTx/>
                    <a:uFillTx/>
                  </a:rPr>
                  <a:t>看山是山，看水是水</a:t>
                </a:r>
                <a:r>
                  <a:rPr kumimoji="0" lang="zh-CN" altLang="en-US" sz="1800" b="0" i="0" u="none" strike="noStrike" kern="0" cap="none" spc="0" normalizeH="0" baseline="0" noProof="0">
                    <a:ln>
                      <a:noFill/>
                    </a:ln>
                    <a:solidFill>
                      <a:sysClr val="windowText" lastClr="000000"/>
                    </a:solidFill>
                    <a:effectLst/>
                    <a:uLnTx/>
                    <a:uFillTx/>
                    <a:latin typeface="宋体"/>
                  </a:rPr>
                  <a:t>”</a:t>
                </a:r>
                <a:endParaRPr kumimoji="0" lang="zh-CN" altLang="en-US" sz="1800" b="0" i="0" u="none" strike="noStrike" kern="0" cap="none" spc="0" normalizeH="0" baseline="0" noProof="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FF0000"/>
                    </a:solidFill>
                    <a:effectLst/>
                    <a:uLnTx/>
                    <a:uFillTx/>
                    <a:latin typeface="宋体"/>
                  </a:rPr>
                  <a:t>“</a:t>
                </a:r>
                <a:r>
                  <a:rPr kumimoji="0" lang="zh-CN" altLang="en-US" sz="1200" b="0" i="0" u="none" strike="noStrike" kern="0" cap="none" spc="0" normalizeH="0" baseline="0" noProof="0">
                    <a:ln>
                      <a:noFill/>
                    </a:ln>
                    <a:solidFill>
                      <a:srgbClr val="FF0000"/>
                    </a:solidFill>
                    <a:effectLst/>
                    <a:uLnTx/>
                    <a:uFillTx/>
                  </a:rPr>
                  <a:t>昨夜西风凋碧树，独上高楼，望尽天涯路</a:t>
                </a:r>
                <a:r>
                  <a:rPr kumimoji="0" lang="en-US" altLang="zh-CN" sz="1200" b="0" i="0" u="none" strike="noStrike" kern="0" cap="none" spc="0" normalizeH="0" baseline="0" noProof="0">
                    <a:ln>
                      <a:noFill/>
                    </a:ln>
                    <a:solidFill>
                      <a:srgbClr val="FF0000"/>
                    </a:solidFill>
                    <a:effectLst/>
                    <a:uLnTx/>
                    <a:uFillTx/>
                    <a:latin typeface="宋体"/>
                  </a:rPr>
                  <a:t>”</a:t>
                </a:r>
                <a:endParaRPr kumimoji="0" lang="en-US" altLang="zh-CN" sz="1200" b="0" i="0" u="none" strike="noStrike" kern="0" cap="none" spc="0" normalizeH="0" baseline="0" noProof="0">
                  <a:ln>
                    <a:noFill/>
                  </a:ln>
                  <a:solidFill>
                    <a:srgbClr val="FF0000"/>
                  </a:solidFill>
                  <a:effectLst/>
                  <a:uLnTx/>
                  <a:uFillTx/>
                </a:endParaRPr>
              </a:p>
            </p:txBody>
          </p:sp>
          <p:sp>
            <p:nvSpPr>
              <p:cNvPr id="60" name="Text Box 33"/>
              <p:cNvSpPr txBox="1">
                <a:spLocks noChangeArrowheads="1"/>
              </p:cNvSpPr>
              <p:nvPr/>
            </p:nvSpPr>
            <p:spPr bwMode="auto">
              <a:xfrm>
                <a:off x="1612" y="3147"/>
                <a:ext cx="1780" cy="327"/>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ysClr val="windowText" lastClr="000000"/>
                    </a:solidFill>
                    <a:effectLst/>
                    <a:uLnTx/>
                    <a:uFillTx/>
                    <a:latin typeface="宋体"/>
                  </a:rPr>
                  <a:t>“</a:t>
                </a:r>
                <a:r>
                  <a:rPr kumimoji="0" lang="zh-CN" altLang="en-US" sz="1800" b="0" i="0" u="none" strike="noStrike" kern="0" cap="none" spc="0" normalizeH="0" baseline="0" noProof="0">
                    <a:ln>
                      <a:noFill/>
                    </a:ln>
                    <a:solidFill>
                      <a:sysClr val="windowText" lastClr="000000"/>
                    </a:solidFill>
                    <a:effectLst/>
                    <a:uLnTx/>
                    <a:uFillTx/>
                  </a:rPr>
                  <a:t>看山不是山，看水不是水</a:t>
                </a:r>
                <a:r>
                  <a:rPr kumimoji="0" lang="zh-CN" altLang="en-US" sz="1800" b="0" i="0" u="none" strike="noStrike" kern="0" cap="none" spc="0" normalizeH="0" baseline="0" noProof="0">
                    <a:ln>
                      <a:noFill/>
                    </a:ln>
                    <a:solidFill>
                      <a:sysClr val="windowText" lastClr="000000"/>
                    </a:solidFill>
                    <a:effectLst/>
                    <a:uLnTx/>
                    <a:uFillTx/>
                    <a:latin typeface="宋体"/>
                  </a:rPr>
                  <a:t>”</a:t>
                </a:r>
                <a:endParaRPr kumimoji="0" lang="zh-CN" altLang="en-US" sz="1800" b="0" i="0" u="none" strike="noStrike" kern="0" cap="none" spc="0" normalizeH="0" baseline="0" noProof="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FF0000"/>
                    </a:solidFill>
                    <a:effectLst/>
                    <a:uLnTx/>
                    <a:uFillTx/>
                    <a:latin typeface="宋体"/>
                  </a:rPr>
                  <a:t>“</a:t>
                </a:r>
                <a:r>
                  <a:rPr kumimoji="0" lang="zh-CN" altLang="en-US" sz="1200" b="0" i="0" u="none" strike="noStrike" kern="0" cap="none" spc="0" normalizeH="0" baseline="0" noProof="0">
                    <a:ln>
                      <a:noFill/>
                    </a:ln>
                    <a:solidFill>
                      <a:srgbClr val="FF0000"/>
                    </a:solidFill>
                    <a:effectLst/>
                    <a:uLnTx/>
                    <a:uFillTx/>
                  </a:rPr>
                  <a:t>衣带渐宽终不悔，为伊销得人憔悴</a:t>
                </a:r>
                <a:r>
                  <a:rPr kumimoji="0" lang="en-US" altLang="zh-CN" sz="1200" b="0" i="0" u="none" strike="noStrike" kern="0" cap="none" spc="0" normalizeH="0" baseline="0" noProof="0">
                    <a:ln>
                      <a:noFill/>
                    </a:ln>
                    <a:solidFill>
                      <a:srgbClr val="FF0000"/>
                    </a:solidFill>
                    <a:effectLst/>
                    <a:uLnTx/>
                    <a:uFillTx/>
                    <a:latin typeface="宋体"/>
                  </a:rPr>
                  <a:t>”</a:t>
                </a:r>
                <a:endParaRPr kumimoji="0" lang="en-US" altLang="zh-CN" sz="1200" b="0" i="0" u="none" strike="noStrike" kern="0" cap="none" spc="0" normalizeH="0" baseline="0" noProof="0">
                  <a:ln>
                    <a:noFill/>
                  </a:ln>
                  <a:solidFill>
                    <a:srgbClr val="FF0000"/>
                  </a:solidFill>
                  <a:effectLst/>
                  <a:uLnTx/>
                  <a:uFillTx/>
                </a:endParaRPr>
              </a:p>
            </p:txBody>
          </p:sp>
          <p:sp>
            <p:nvSpPr>
              <p:cNvPr id="61" name="Text Box 34"/>
              <p:cNvSpPr txBox="1">
                <a:spLocks noChangeArrowheads="1"/>
              </p:cNvSpPr>
              <p:nvPr/>
            </p:nvSpPr>
            <p:spPr bwMode="auto">
              <a:xfrm>
                <a:off x="2441" y="2735"/>
                <a:ext cx="2420" cy="327"/>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ysClr val="windowText" lastClr="000000"/>
                    </a:solidFill>
                    <a:effectLst/>
                    <a:uLnTx/>
                    <a:uFillTx/>
                    <a:latin typeface="宋体"/>
                  </a:rPr>
                  <a:t>“</a:t>
                </a:r>
                <a:r>
                  <a:rPr kumimoji="0" lang="zh-CN" altLang="en-US" sz="1800" b="0" i="0" u="none" strike="noStrike" kern="0" cap="none" spc="0" normalizeH="0" baseline="0" noProof="0">
                    <a:ln>
                      <a:noFill/>
                    </a:ln>
                    <a:solidFill>
                      <a:sysClr val="windowText" lastClr="000000"/>
                    </a:solidFill>
                    <a:effectLst/>
                    <a:uLnTx/>
                    <a:uFillTx/>
                  </a:rPr>
                  <a:t>看山还是山，看水还是水</a:t>
                </a:r>
                <a:r>
                  <a:rPr kumimoji="0" lang="zh-CN" altLang="en-US" sz="1800" b="0" i="0" u="none" strike="noStrike" kern="0" cap="none" spc="0" normalizeH="0" baseline="0" noProof="0">
                    <a:ln>
                      <a:noFill/>
                    </a:ln>
                    <a:solidFill>
                      <a:sysClr val="windowText" lastClr="000000"/>
                    </a:solidFill>
                    <a:effectLst/>
                    <a:uLnTx/>
                    <a:uFillTx/>
                    <a:latin typeface="宋体"/>
                  </a:rPr>
                  <a:t>”</a:t>
                </a:r>
                <a:endParaRPr kumimoji="0" lang="zh-CN" altLang="en-US" sz="1800" b="0" i="0" u="none" strike="noStrike" kern="0" cap="none" spc="0" normalizeH="0" baseline="0" noProof="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FF0000"/>
                    </a:solidFill>
                    <a:effectLst/>
                    <a:uLnTx/>
                    <a:uFillTx/>
                    <a:latin typeface="宋体"/>
                  </a:rPr>
                  <a:t>“</a:t>
                </a:r>
                <a:r>
                  <a:rPr kumimoji="0" lang="zh-CN" altLang="en-US" sz="1200" b="0" i="0" u="none" strike="noStrike" kern="0" cap="none" spc="0" normalizeH="0" baseline="0" noProof="0">
                    <a:ln>
                      <a:noFill/>
                    </a:ln>
                    <a:solidFill>
                      <a:srgbClr val="FF0000"/>
                    </a:solidFill>
                    <a:effectLst/>
                    <a:uLnTx/>
                    <a:uFillTx/>
                  </a:rPr>
                  <a:t>众里寻她千百度，蓦然回首，那人却在灯火阑珊处</a:t>
                </a:r>
                <a:r>
                  <a:rPr kumimoji="0" lang="en-US" altLang="zh-CN" sz="1200" b="0" i="0" u="none" strike="noStrike" kern="0" cap="none" spc="0" normalizeH="0" baseline="0" noProof="0">
                    <a:ln>
                      <a:noFill/>
                    </a:ln>
                    <a:solidFill>
                      <a:srgbClr val="FF0000"/>
                    </a:solidFill>
                    <a:effectLst/>
                    <a:uLnTx/>
                    <a:uFillTx/>
                    <a:latin typeface="宋体"/>
                  </a:rPr>
                  <a:t>”</a:t>
                </a:r>
                <a:endParaRPr kumimoji="0" lang="en-US" altLang="zh-CN" sz="1200" b="0" i="0" u="none" strike="noStrike" kern="0" cap="none" spc="0" normalizeH="0" baseline="0" noProof="0">
                  <a:ln>
                    <a:noFill/>
                  </a:ln>
                  <a:solidFill>
                    <a:srgbClr val="FF0000"/>
                  </a:solidFill>
                  <a:effectLst/>
                  <a:uLnTx/>
                  <a:uFillTx/>
                </a:endParaRPr>
              </a:p>
            </p:txBody>
          </p:sp>
          <p:sp>
            <p:nvSpPr>
              <p:cNvPr id="62" name="Text Box 35"/>
              <p:cNvSpPr txBox="1">
                <a:spLocks noChangeArrowheads="1"/>
              </p:cNvSpPr>
              <p:nvPr/>
            </p:nvSpPr>
            <p:spPr bwMode="auto">
              <a:xfrm>
                <a:off x="3890" y="3583"/>
                <a:ext cx="1040" cy="250"/>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Text" lastClr="000000"/>
                    </a:solidFill>
                    <a:effectLst/>
                    <a:uLnTx/>
                    <a:uFillTx/>
                  </a:rPr>
                  <a:t>From </a:t>
                </a:r>
                <a:r>
                  <a:rPr kumimoji="0" lang="zh-CN" altLang="en-US" sz="1000" b="0" i="0" u="none" strike="noStrike" kern="0" cap="none" spc="0" normalizeH="0" baseline="0" noProof="0">
                    <a:ln>
                      <a:noFill/>
                    </a:ln>
                    <a:solidFill>
                      <a:sysClr val="windowText" lastClr="000000"/>
                    </a:solidFill>
                    <a:effectLst/>
                    <a:uLnTx/>
                    <a:uFillTx/>
                  </a:rPr>
                  <a:t>王国维</a:t>
                </a:r>
                <a:r>
                  <a:rPr kumimoji="0" lang="zh-CN" altLang="en-US" sz="1000" b="0" i="0" u="none" strike="noStrike" kern="0" cap="none" spc="0" normalizeH="0" baseline="0" noProof="0">
                    <a:ln>
                      <a:noFill/>
                    </a:ln>
                    <a:solidFill>
                      <a:sysClr val="windowText" lastClr="000000"/>
                    </a:solidFill>
                    <a:effectLst/>
                    <a:uLnTx/>
                    <a:uFillTx/>
                    <a:latin typeface="宋体"/>
                  </a:rPr>
                  <a:t>“</a:t>
                </a:r>
                <a:r>
                  <a:rPr kumimoji="0" lang="zh-CN" altLang="en-US" sz="1000" b="0" i="0" u="none" strike="noStrike" kern="0" cap="none" spc="0" normalizeH="0" baseline="0" noProof="0">
                    <a:ln>
                      <a:noFill/>
                    </a:ln>
                    <a:solidFill>
                      <a:sysClr val="windowText" lastClr="000000"/>
                    </a:solidFill>
                    <a:effectLst/>
                    <a:uLnTx/>
                    <a:uFillTx/>
                  </a:rPr>
                  <a:t>人间词话</a:t>
                </a:r>
                <a:r>
                  <a:rPr kumimoji="0" lang="en-US" altLang="zh-CN" sz="1000" b="0" i="0" u="none" strike="noStrike" kern="0" cap="none" spc="0" normalizeH="0" baseline="0" noProof="0">
                    <a:ln>
                      <a:noFill/>
                    </a:ln>
                    <a:solidFill>
                      <a:sysClr val="windowText" lastClr="000000"/>
                    </a:solidFill>
                    <a:effectLst/>
                    <a:uLnTx/>
                    <a:uFillTx/>
                    <a:latin typeface="宋体"/>
                  </a:rPr>
                  <a:t>”</a:t>
                </a:r>
                <a:r>
                  <a:rPr kumimoji="0" lang="zh-CN" altLang="en-US" sz="1000" b="0" i="0" u="none" strike="noStrike" kern="0" cap="none" spc="0" normalizeH="0" baseline="0" noProof="0">
                    <a:ln>
                      <a:noFill/>
                    </a:ln>
                    <a:solidFill>
                      <a:sysClr val="windowText" lastClr="000000"/>
                    </a:solidFill>
                    <a:effectLst/>
                    <a:uLnTx/>
                    <a:uFillTx/>
                  </a:rPr>
                  <a:t>关于</a:t>
                </a:r>
                <a:r>
                  <a:rPr kumimoji="0" lang="zh-CN" altLang="en-US" sz="1000" b="0" i="0" u="none" strike="noStrike" kern="0" cap="none" spc="0" normalizeH="0" baseline="0" noProof="0">
                    <a:ln>
                      <a:noFill/>
                    </a:ln>
                    <a:solidFill>
                      <a:sysClr val="windowText" lastClr="000000"/>
                    </a:solidFill>
                    <a:effectLst/>
                    <a:uLnTx/>
                    <a:uFillTx/>
                    <a:latin typeface="宋体"/>
                  </a:rPr>
                  <a:t>“</a:t>
                </a:r>
                <a:r>
                  <a:rPr kumimoji="0" lang="zh-CN" altLang="en-US" sz="1000" b="0" i="0" u="none" strike="noStrike" kern="0" cap="none" spc="0" normalizeH="0" baseline="0" noProof="0">
                    <a:ln>
                      <a:noFill/>
                    </a:ln>
                    <a:solidFill>
                      <a:sysClr val="windowText" lastClr="000000"/>
                    </a:solidFill>
                    <a:effectLst/>
                    <a:uLnTx/>
                    <a:uFillTx/>
                  </a:rPr>
                  <a:t>境界</a:t>
                </a:r>
                <a:r>
                  <a:rPr kumimoji="0" lang="zh-CN" altLang="en-US" sz="1000" b="0" i="0" u="none" strike="noStrike" kern="0" cap="none" spc="0" normalizeH="0" baseline="0" noProof="0">
                    <a:ln>
                      <a:noFill/>
                    </a:ln>
                    <a:solidFill>
                      <a:sysClr val="windowText" lastClr="000000"/>
                    </a:solidFill>
                    <a:effectLst/>
                    <a:uLnTx/>
                    <a:uFillTx/>
                    <a:latin typeface="宋体"/>
                  </a:rPr>
                  <a:t>”</a:t>
                </a:r>
                <a:r>
                  <a:rPr kumimoji="0" lang="zh-CN" altLang="en-US" sz="1000" b="0" i="0" u="none" strike="noStrike" kern="0" cap="none" spc="0" normalizeH="0" baseline="0" noProof="0">
                    <a:ln>
                      <a:noFill/>
                    </a:ln>
                    <a:solidFill>
                      <a:sysClr val="windowText" lastClr="000000"/>
                    </a:solidFill>
                    <a:effectLst/>
                    <a:uLnTx/>
                    <a:uFillTx/>
                  </a:rPr>
                  <a:t>的阐述</a:t>
                </a:r>
                <a:endParaRPr kumimoji="0" lang="en-US" altLang="zh-CN" sz="1000" b="0" i="0" u="none" strike="noStrike" kern="0" cap="none" spc="0" normalizeH="0" baseline="0" noProof="0">
                  <a:ln>
                    <a:noFill/>
                  </a:ln>
                  <a:solidFill>
                    <a:sysClr val="windowText" lastClr="000000"/>
                  </a:solidFill>
                  <a:effectLst/>
                  <a:uLnTx/>
                  <a:uFillTx/>
                </a:endParaRPr>
              </a:p>
            </p:txBody>
          </p:sp>
        </p:grpSp>
        <p:sp>
          <p:nvSpPr>
            <p:cNvPr id="46" name="Text Box 36"/>
            <p:cNvSpPr txBox="1">
              <a:spLocks noChangeArrowheads="1"/>
            </p:cNvSpPr>
            <p:nvPr/>
          </p:nvSpPr>
          <p:spPr bwMode="auto">
            <a:xfrm>
              <a:off x="1179" y="3297"/>
              <a:ext cx="1022" cy="366"/>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CC"/>
                  </a:solidFill>
                  <a:effectLst/>
                  <a:uLnTx/>
                  <a:uFillTx/>
                </a:rPr>
                <a:t>贯通，看得远，才能认识准确</a:t>
              </a:r>
            </a:p>
          </p:txBody>
        </p:sp>
        <p:sp>
          <p:nvSpPr>
            <p:cNvPr id="47" name="Text Box 37"/>
            <p:cNvSpPr txBox="1">
              <a:spLocks noChangeArrowheads="1"/>
            </p:cNvSpPr>
            <p:nvPr/>
          </p:nvSpPr>
          <p:spPr bwMode="auto">
            <a:xfrm>
              <a:off x="1903" y="2923"/>
              <a:ext cx="1034" cy="366"/>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CC"/>
                  </a:solidFill>
                  <a:effectLst/>
                  <a:uLnTx/>
                  <a:uFillTx/>
                </a:rPr>
                <a:t>浮想联翩，由此及彼，才能发现</a:t>
              </a:r>
              <a:endParaRPr kumimoji="0" lang="en-US" altLang="zh-CN" sz="1800" b="0" i="0" u="none" strike="noStrike" kern="0" cap="none" spc="0" normalizeH="0" baseline="0" noProof="0" dirty="0">
                <a:ln>
                  <a:noFill/>
                </a:ln>
                <a:solidFill>
                  <a:srgbClr val="0000CC"/>
                </a:solidFill>
                <a:effectLst/>
                <a:uLnTx/>
                <a:uFillTx/>
              </a:endParaRPr>
            </a:p>
          </p:txBody>
        </p:sp>
        <p:sp>
          <p:nvSpPr>
            <p:cNvPr id="48" name="Text Box 38"/>
            <p:cNvSpPr txBox="1">
              <a:spLocks noChangeArrowheads="1"/>
            </p:cNvSpPr>
            <p:nvPr/>
          </p:nvSpPr>
          <p:spPr bwMode="auto">
            <a:xfrm>
              <a:off x="2903" y="2525"/>
              <a:ext cx="1670" cy="366"/>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CC"/>
                  </a:solidFill>
                  <a:effectLst/>
                  <a:uLnTx/>
                  <a:uFillTx/>
                </a:rPr>
                <a:t>不断训练，不断理解，才能找出本质，才能创新</a:t>
              </a:r>
              <a:endParaRPr kumimoji="0" lang="en-US" altLang="zh-CN" sz="1800" b="0" i="0" u="none" strike="noStrike" kern="0" cap="none" spc="0" normalizeH="0" baseline="0" noProof="0" dirty="0">
                <a:ln>
                  <a:noFill/>
                </a:ln>
                <a:solidFill>
                  <a:srgbClr val="0000CC"/>
                </a:solidFill>
                <a:effectLst/>
                <a:uLnTx/>
                <a:uFillTx/>
              </a:endParaRPr>
            </a:p>
          </p:txBody>
        </p:sp>
        <p:grpSp>
          <p:nvGrpSpPr>
            <p:cNvPr id="49" name="Group 39"/>
            <p:cNvGrpSpPr>
              <a:grpSpLocks/>
            </p:cNvGrpSpPr>
            <p:nvPr/>
          </p:nvGrpSpPr>
          <p:grpSpPr bwMode="auto">
            <a:xfrm>
              <a:off x="1097" y="2946"/>
              <a:ext cx="822" cy="372"/>
              <a:chOff x="606" y="2748"/>
              <a:chExt cx="822" cy="372"/>
            </a:xfrm>
          </p:grpSpPr>
          <p:sp>
            <p:nvSpPr>
              <p:cNvPr id="56" name="Oval 40"/>
              <p:cNvSpPr>
                <a:spLocks noChangeArrowheads="1"/>
              </p:cNvSpPr>
              <p:nvPr/>
            </p:nvSpPr>
            <p:spPr bwMode="auto">
              <a:xfrm>
                <a:off x="606" y="2748"/>
                <a:ext cx="822" cy="372"/>
              </a:xfrm>
              <a:prstGeom prst="ellipse">
                <a:avLst/>
              </a:prstGeom>
              <a:solidFill>
                <a:srgbClr val="DDDDDD"/>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Text Box 41"/>
              <p:cNvSpPr txBox="1">
                <a:spLocks noChangeArrowheads="1"/>
              </p:cNvSpPr>
              <p:nvPr/>
            </p:nvSpPr>
            <p:spPr bwMode="auto">
              <a:xfrm>
                <a:off x="632" y="2833"/>
                <a:ext cx="756" cy="212"/>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rPr>
                  <a:t>联想与贯通</a:t>
                </a:r>
                <a:endParaRPr kumimoji="0" lang="en-US" altLang="zh-CN" sz="1800" b="0" i="0" u="none" strike="noStrike" kern="0" cap="none" spc="0" normalizeH="0" baseline="0" noProof="0" dirty="0">
                  <a:ln>
                    <a:noFill/>
                  </a:ln>
                  <a:solidFill>
                    <a:sysClr val="windowText" lastClr="000000"/>
                  </a:solidFill>
                  <a:effectLst/>
                  <a:uLnTx/>
                  <a:uFillTx/>
                </a:endParaRPr>
              </a:p>
            </p:txBody>
          </p:sp>
        </p:grpSp>
        <p:grpSp>
          <p:nvGrpSpPr>
            <p:cNvPr id="50" name="Group 42"/>
            <p:cNvGrpSpPr>
              <a:grpSpLocks/>
            </p:cNvGrpSpPr>
            <p:nvPr/>
          </p:nvGrpSpPr>
          <p:grpSpPr bwMode="auto">
            <a:xfrm>
              <a:off x="2009" y="2508"/>
              <a:ext cx="822" cy="372"/>
              <a:chOff x="1510" y="2326"/>
              <a:chExt cx="822" cy="372"/>
            </a:xfrm>
          </p:grpSpPr>
          <p:sp>
            <p:nvSpPr>
              <p:cNvPr id="54" name="Oval 43"/>
              <p:cNvSpPr>
                <a:spLocks noChangeArrowheads="1"/>
              </p:cNvSpPr>
              <p:nvPr/>
            </p:nvSpPr>
            <p:spPr bwMode="auto">
              <a:xfrm>
                <a:off x="1510" y="2326"/>
                <a:ext cx="822" cy="372"/>
              </a:xfrm>
              <a:prstGeom prst="ellipse">
                <a:avLst/>
              </a:prstGeom>
              <a:solidFill>
                <a:srgbClr val="DDDDDD"/>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Text Box 44"/>
              <p:cNvSpPr txBox="1">
                <a:spLocks noChangeArrowheads="1"/>
              </p:cNvSpPr>
              <p:nvPr/>
            </p:nvSpPr>
            <p:spPr bwMode="auto">
              <a:xfrm>
                <a:off x="1536" y="2411"/>
                <a:ext cx="756" cy="212"/>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rPr>
                  <a:t>训练与实践</a:t>
                </a:r>
              </a:p>
            </p:txBody>
          </p:sp>
        </p:grpSp>
        <p:grpSp>
          <p:nvGrpSpPr>
            <p:cNvPr id="51" name="Group 45"/>
            <p:cNvGrpSpPr>
              <a:grpSpLocks/>
            </p:cNvGrpSpPr>
            <p:nvPr/>
          </p:nvGrpSpPr>
          <p:grpSpPr bwMode="auto">
            <a:xfrm>
              <a:off x="335" y="3497"/>
              <a:ext cx="822" cy="372"/>
              <a:chOff x="335" y="3665"/>
              <a:chExt cx="822" cy="372"/>
            </a:xfrm>
          </p:grpSpPr>
          <p:sp>
            <p:nvSpPr>
              <p:cNvPr id="52" name="Oval 46"/>
              <p:cNvSpPr>
                <a:spLocks noChangeArrowheads="1"/>
              </p:cNvSpPr>
              <p:nvPr/>
            </p:nvSpPr>
            <p:spPr bwMode="auto">
              <a:xfrm>
                <a:off x="335" y="3665"/>
                <a:ext cx="822" cy="372"/>
              </a:xfrm>
              <a:prstGeom prst="ellipse">
                <a:avLst/>
              </a:prstGeom>
              <a:solidFill>
                <a:srgbClr val="DDDDDD"/>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Text Box 47"/>
              <p:cNvSpPr txBox="1">
                <a:spLocks noChangeArrowheads="1"/>
              </p:cNvSpPr>
              <p:nvPr/>
            </p:nvSpPr>
            <p:spPr bwMode="auto">
              <a:xfrm>
                <a:off x="374" y="3742"/>
                <a:ext cx="756" cy="212"/>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rPr>
                  <a:t>概念与知识</a:t>
                </a:r>
                <a:endParaRPr kumimoji="0" lang="en-US" altLang="zh-CN" sz="1800" b="0" i="0" u="none" strike="noStrike" kern="0" cap="none" spc="0" normalizeH="0" baseline="0" noProof="0" dirty="0">
                  <a:ln>
                    <a:noFill/>
                  </a:ln>
                  <a:solidFill>
                    <a:sysClr val="windowText" lastClr="000000"/>
                  </a:solidFill>
                  <a:effectLst/>
                  <a:uLnTx/>
                  <a:uFillTx/>
                </a:endParaRPr>
              </a:p>
            </p:txBody>
          </p:sp>
        </p:grpSp>
      </p:grpSp>
      <p:sp>
        <p:nvSpPr>
          <p:cNvPr id="63" name="Text Box 9"/>
          <p:cNvSpPr txBox="1">
            <a:spLocks noChangeArrowheads="1"/>
          </p:cNvSpPr>
          <p:nvPr/>
        </p:nvSpPr>
        <p:spPr bwMode="auto">
          <a:xfrm>
            <a:off x="-81402" y="357166"/>
            <a:ext cx="9225402" cy="2332946"/>
          </a:xfrm>
          <a:prstGeom prst="rect">
            <a:avLst/>
          </a:prstGeom>
          <a:noFill/>
          <a:ln w="9525">
            <a:noFill/>
            <a:miter lim="800000"/>
            <a:headEnd/>
            <a:tailEnd/>
          </a:ln>
        </p:spPr>
        <p:txBody>
          <a:bodyPr wrap="square">
            <a:spAutoFit/>
          </a:bodyPr>
          <a:lstStyle/>
          <a:p>
            <a:pPr algn="l">
              <a:lnSpc>
                <a:spcPct val="130000"/>
              </a:lnSpc>
              <a:buClr>
                <a:srgbClr val="0066FF"/>
              </a:buClr>
              <a:buFont typeface="Arial" pitchFamily="34" charset="0"/>
              <a:buChar char="•"/>
            </a:pPr>
            <a:r>
              <a:rPr lang="zh-CN" altLang="en-US" sz="2800" dirty="0">
                <a:solidFill>
                  <a:srgbClr val="FF3300"/>
                </a:solidFill>
                <a:latin typeface="+mn-ea"/>
                <a:ea typeface="+mn-ea"/>
              </a:rPr>
              <a:t>计算思维</a:t>
            </a:r>
            <a:r>
              <a:rPr lang="en-US" altLang="zh-CN" sz="2800" dirty="0">
                <a:latin typeface="+mn-ea"/>
                <a:ea typeface="+mn-ea"/>
              </a:rPr>
              <a:t>(</a:t>
            </a:r>
            <a:r>
              <a:rPr lang="en-US" altLang="zh-CN" sz="2800" dirty="0">
                <a:latin typeface="Times New Roman" pitchFamily="18" charset="0"/>
              </a:rPr>
              <a:t>Computational Thinking)</a:t>
            </a:r>
            <a:r>
              <a:rPr lang="zh-CN" altLang="en-US" sz="2800" dirty="0">
                <a:solidFill>
                  <a:srgbClr val="0000CC"/>
                </a:solidFill>
                <a:latin typeface="+mn-ea"/>
                <a:ea typeface="+mn-ea"/>
              </a:rPr>
              <a:t>是运用计算机科学的基础概念去求解问题、设计系统和理解人类行为，其本质是抽象和自动化</a:t>
            </a:r>
            <a:r>
              <a:rPr lang="en-US" altLang="zh-CN" sz="2800" b="0" dirty="0">
                <a:solidFill>
                  <a:srgbClr val="0000CC"/>
                </a:solidFill>
                <a:latin typeface="Times New Roman" pitchFamily="18" charset="0"/>
              </a:rPr>
              <a:t>----from </a:t>
            </a:r>
            <a:r>
              <a:rPr lang="zh-CN" altLang="en-US" sz="2800" b="0" dirty="0">
                <a:solidFill>
                  <a:srgbClr val="0000CC"/>
                </a:solidFill>
                <a:latin typeface="Times New Roman" pitchFamily="18" charset="0"/>
              </a:rPr>
              <a:t>周以真。</a:t>
            </a:r>
          </a:p>
          <a:p>
            <a:pPr algn="l">
              <a:lnSpc>
                <a:spcPct val="130000"/>
              </a:lnSpc>
              <a:buClr>
                <a:srgbClr val="0066FF"/>
              </a:buClr>
              <a:buFont typeface="Arial" pitchFamily="34" charset="0"/>
              <a:buChar char="•"/>
            </a:pPr>
            <a:r>
              <a:rPr lang="zh-CN" altLang="en-US" sz="2800" b="0" dirty="0">
                <a:latin typeface="+mn-ea"/>
                <a:ea typeface="+mn-ea"/>
              </a:rPr>
              <a:t>思维是创新的源头，技术与知识是创新的支撑。</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214290"/>
            <a:ext cx="8713788" cy="5795985"/>
          </a:xfrm>
        </p:spPr>
        <p:txBody>
          <a:bodyPr/>
          <a:lstStyle/>
          <a:p>
            <a:r>
              <a:rPr lang="en-US" altLang="en-US" dirty="0" err="1"/>
              <a:t>计算思维</a:t>
            </a:r>
            <a:r>
              <a:rPr lang="zh-CN" altLang="en-US" dirty="0"/>
              <a:t>的本质就是</a:t>
            </a:r>
            <a:r>
              <a:rPr lang="zh-CN" altLang="en-US" dirty="0">
                <a:solidFill>
                  <a:srgbClr val="FF0000"/>
                </a:solidFill>
              </a:rPr>
              <a:t>抽象</a:t>
            </a:r>
            <a:r>
              <a:rPr lang="zh-CN" altLang="en-US" dirty="0"/>
              <a:t>与</a:t>
            </a:r>
            <a:r>
              <a:rPr lang="zh-CN" altLang="en-US" dirty="0">
                <a:solidFill>
                  <a:srgbClr val="FF0000"/>
                </a:solidFill>
              </a:rPr>
              <a:t>自动化</a:t>
            </a:r>
            <a:r>
              <a:rPr lang="zh-CN" altLang="en-US" dirty="0"/>
              <a:t>，即在</a:t>
            </a:r>
            <a:r>
              <a:rPr lang="zh-CN" altLang="en-US" dirty="0">
                <a:solidFill>
                  <a:srgbClr val="FF0000"/>
                </a:solidFill>
              </a:rPr>
              <a:t>不同层面</a:t>
            </a:r>
            <a:r>
              <a:rPr lang="zh-CN" altLang="en-US" dirty="0"/>
              <a:t>进行抽象，以及将这些抽象</a:t>
            </a:r>
            <a:r>
              <a:rPr lang="zh-CN" altLang="en-US" dirty="0">
                <a:latin typeface="宋体"/>
              </a:rPr>
              <a:t>“</a:t>
            </a:r>
            <a:r>
              <a:rPr lang="zh-CN" altLang="en-US" dirty="0"/>
              <a:t>机器化</a:t>
            </a:r>
            <a:r>
              <a:rPr lang="zh-CN" altLang="en-US" dirty="0">
                <a:latin typeface="宋体"/>
              </a:rPr>
              <a:t>”。</a:t>
            </a:r>
            <a:endParaRPr lang="en-US" altLang="zh-CN" dirty="0">
              <a:latin typeface="宋体"/>
            </a:endParaRPr>
          </a:p>
          <a:p>
            <a:r>
              <a:rPr lang="zh-CN" altLang="en-US" dirty="0">
                <a:solidFill>
                  <a:srgbClr val="FF0000"/>
                </a:solidFill>
                <a:latin typeface="宋体"/>
              </a:rPr>
              <a:t>抽象</a:t>
            </a:r>
            <a:r>
              <a:rPr lang="zh-CN" altLang="en-US" dirty="0">
                <a:latin typeface="宋体"/>
              </a:rPr>
              <a:t>：有选择地忽略某些细节，控制系统的复杂性；完全超越物理的时空观，符号化；抽象是在不同的层次上完成的。</a:t>
            </a:r>
          </a:p>
          <a:p>
            <a:endParaRPr lang="en-US" altLang="zh-CN" dirty="0">
              <a:latin typeface="宋体"/>
            </a:endParaRPr>
          </a:p>
          <a:p>
            <a:endParaRPr lang="zh-CN" altLang="en-US" dirty="0"/>
          </a:p>
        </p:txBody>
      </p:sp>
    </p:spTree>
  </p:cSld>
  <p:clrMapOvr>
    <a:masterClrMapping/>
  </p:clrMapOvr>
  <p:transition/>
</p:sld>
</file>

<file path=ppt/theme/theme1.xml><?xml version="1.0" encoding="utf-8"?>
<a:theme xmlns:a="http://schemas.openxmlformats.org/drawingml/2006/main" name="1_MS_CN_BriefOfScientificIndustry002-10_science2[1]">
  <a:themeElements>
    <a:clrScheme name="1_MS_CN_BriefOfScientificIndustry002-10_science2[1] 1">
      <a:dk1>
        <a:srgbClr val="200B5B"/>
      </a:dk1>
      <a:lt1>
        <a:srgbClr val="EAEAEA"/>
      </a:lt1>
      <a:dk2>
        <a:srgbClr val="6600FF"/>
      </a:dk2>
      <a:lt2>
        <a:srgbClr val="FFCC66"/>
      </a:lt2>
      <a:accent1>
        <a:srgbClr val="EEB00B"/>
      </a:accent1>
      <a:accent2>
        <a:srgbClr val="6600CC"/>
      </a:accent2>
      <a:accent3>
        <a:srgbClr val="B8AAFF"/>
      </a:accent3>
      <a:accent4>
        <a:srgbClr val="C8C8C8"/>
      </a:accent4>
      <a:accent5>
        <a:srgbClr val="F5D4AA"/>
      </a:accent5>
      <a:accent6>
        <a:srgbClr val="5C00B9"/>
      </a:accent6>
      <a:hlink>
        <a:srgbClr val="FF33CC"/>
      </a:hlink>
      <a:folHlink>
        <a:srgbClr val="CC99FF"/>
      </a:folHlink>
    </a:clrScheme>
    <a:fontScheme name="1_MS_CN_BriefOfScientificIndustry002-10_science2[1]">
      <a:majorFont>
        <a:latin typeface="Times New Roman"/>
        <a:ea typeface="隶书"/>
        <a:cs typeface=""/>
      </a:majorFont>
      <a:minorFont>
        <a:latin typeface="Times New Roman"/>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rgbClr val="09031B"/>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rgbClr val="09031B"/>
            </a:solidFill>
            <a:effectLst/>
            <a:latin typeface="Times New Roman" pitchFamily="18" charset="0"/>
            <a:ea typeface="宋体" pitchFamily="2" charset="-122"/>
          </a:defRPr>
        </a:defPPr>
      </a:lstStyle>
    </a:lnDef>
    <a:txDef>
      <a:spPr bwMode="auto">
        <a:solidFill>
          <a:schemeClr val="bg1">
            <a:alpha val="89999"/>
          </a:schemeClr>
        </a:solidFill>
        <a:ln w="9525">
          <a:noFill/>
          <a:miter lim="800000"/>
          <a:headEnd/>
          <a:tailEnd/>
        </a:ln>
        <a:effectLst/>
      </a:spPr>
      <a:bodyPr>
        <a:spAutoFit/>
      </a:bodyPr>
      <a:lstStyle>
        <a:defPPr>
          <a:lnSpc>
            <a:spcPct val="115000"/>
          </a:lnSpc>
          <a:buFont typeface="Wingdings" pitchFamily="2" charset="2"/>
          <a:buChar char="n"/>
          <a:defRPr sz="2400" dirty="0">
            <a:solidFill>
              <a:schemeClr val="accent2"/>
            </a:solidFill>
          </a:defRPr>
        </a:defPPr>
      </a:lstStyle>
    </a:txDef>
  </a:objectDefaults>
  <a:extraClrSchemeLst>
    <a:extraClrScheme>
      <a:clrScheme name="1_MS_CN_BriefOfScientificIndustry002-10_science2[1] 1">
        <a:dk1>
          <a:srgbClr val="200B5B"/>
        </a:dk1>
        <a:lt1>
          <a:srgbClr val="EAEAEA"/>
        </a:lt1>
        <a:dk2>
          <a:srgbClr val="6600FF"/>
        </a:dk2>
        <a:lt2>
          <a:srgbClr val="FFCC66"/>
        </a:lt2>
        <a:accent1>
          <a:srgbClr val="EEB00B"/>
        </a:accent1>
        <a:accent2>
          <a:srgbClr val="6600CC"/>
        </a:accent2>
        <a:accent3>
          <a:srgbClr val="B8AAFF"/>
        </a:accent3>
        <a:accent4>
          <a:srgbClr val="C8C8C8"/>
        </a:accent4>
        <a:accent5>
          <a:srgbClr val="F5D4AA"/>
        </a:accent5>
        <a:accent6>
          <a:srgbClr val="5C00B9"/>
        </a:accent6>
        <a:hlink>
          <a:srgbClr val="FF33CC"/>
        </a:hlink>
        <a:folHlink>
          <a:srgbClr val="CC99FF"/>
        </a:folHlink>
      </a:clrScheme>
      <a:clrMap bg1="dk2" tx1="lt1" bg2="dk1" tx2="lt2" accent1="accent1" accent2="accent2" accent3="accent3" accent4="accent4" accent5="accent5" accent6="accent6" hlink="hlink" folHlink="folHlink"/>
    </a:extraClrScheme>
    <a:extraClrScheme>
      <a:clrScheme name="1_MS_CN_BriefOfScientificIndustry002-10_science2[1] 2">
        <a:dk1>
          <a:srgbClr val="393939"/>
        </a:dk1>
        <a:lt1>
          <a:srgbClr val="FFFFFF"/>
        </a:lt1>
        <a:dk2>
          <a:srgbClr val="6600CC"/>
        </a:dk2>
        <a:lt2>
          <a:srgbClr val="CCCCFF"/>
        </a:lt2>
        <a:accent1>
          <a:srgbClr val="F9D87E"/>
        </a:accent1>
        <a:accent2>
          <a:srgbClr val="FFCCCC"/>
        </a:accent2>
        <a:accent3>
          <a:srgbClr val="FFFFFF"/>
        </a:accent3>
        <a:accent4>
          <a:srgbClr val="2F2F2F"/>
        </a:accent4>
        <a:accent5>
          <a:srgbClr val="FBE9C0"/>
        </a:accent5>
        <a:accent6>
          <a:srgbClr val="E7B9B9"/>
        </a:accent6>
        <a:hlink>
          <a:srgbClr val="FFCCFF"/>
        </a:hlink>
        <a:folHlink>
          <a:srgbClr val="99CCFF"/>
        </a:folHlink>
      </a:clrScheme>
      <a:clrMap bg1="lt1" tx1="dk1" bg2="lt2" tx2="dk2" accent1="accent1" accent2="accent2" accent3="accent3" accent4="accent4" accent5="accent5" accent6="accent6" hlink="hlink" folHlink="folHlink"/>
    </a:extraClrScheme>
    <a:extraClrScheme>
      <a:clrScheme name="1_MS_CN_BriefOfScientificIndustry002-10_science2[1] 3">
        <a:dk1>
          <a:srgbClr val="000000"/>
        </a:dk1>
        <a:lt1>
          <a:srgbClr val="FFFFFF"/>
        </a:lt1>
        <a:dk2>
          <a:srgbClr val="000000"/>
        </a:dk2>
        <a:lt2>
          <a:srgbClr val="FFFFFF"/>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
      <a:clrScheme name="1_MS_CN_BriefOfScientificIndustry002-10_science2[1] 4">
        <a:dk1>
          <a:srgbClr val="330000"/>
        </a:dk1>
        <a:lt1>
          <a:srgbClr val="FFFFCC"/>
        </a:lt1>
        <a:dk2>
          <a:srgbClr val="000000"/>
        </a:dk2>
        <a:lt2>
          <a:srgbClr val="FFCC00"/>
        </a:lt2>
        <a:accent1>
          <a:srgbClr val="FF9900"/>
        </a:accent1>
        <a:accent2>
          <a:srgbClr val="330099"/>
        </a:accent2>
        <a:accent3>
          <a:srgbClr val="AAAAAA"/>
        </a:accent3>
        <a:accent4>
          <a:srgbClr val="DADAAE"/>
        </a:accent4>
        <a:accent5>
          <a:srgbClr val="FFCAAA"/>
        </a:accent5>
        <a:accent6>
          <a:srgbClr val="2D008A"/>
        </a:accent6>
        <a:hlink>
          <a:srgbClr val="FF6633"/>
        </a:hlink>
        <a:folHlink>
          <a:srgbClr val="669900"/>
        </a:folHlink>
      </a:clrScheme>
      <a:clrMap bg1="dk2" tx1="lt1" bg2="dk1" tx2="lt2" accent1="accent1" accent2="accent2" accent3="accent3" accent4="accent4" accent5="accent5" accent6="accent6" hlink="hlink" folHlink="folHlink"/>
    </a:extraClrScheme>
    <a:extraClrScheme>
      <a:clrScheme name="1_MS_CN_BriefOfScientificIndustry002-10_science2[1] 5">
        <a:dk1>
          <a:srgbClr val="333300"/>
        </a:dk1>
        <a:lt1>
          <a:srgbClr val="DDDDDD"/>
        </a:lt1>
        <a:dk2>
          <a:srgbClr val="996600"/>
        </a:dk2>
        <a:lt2>
          <a:srgbClr val="FFCC66"/>
        </a:lt2>
        <a:accent1>
          <a:srgbClr val="EEB00B"/>
        </a:accent1>
        <a:accent2>
          <a:srgbClr val="330099"/>
        </a:accent2>
        <a:accent3>
          <a:srgbClr val="CAB8AA"/>
        </a:accent3>
        <a:accent4>
          <a:srgbClr val="BDBDBD"/>
        </a:accent4>
        <a:accent5>
          <a:srgbClr val="F5D4AA"/>
        </a:accent5>
        <a:accent6>
          <a:srgbClr val="2D008A"/>
        </a:accent6>
        <a:hlink>
          <a:srgbClr val="FF6633"/>
        </a:hlink>
        <a:folHlink>
          <a:srgbClr val="CC9900"/>
        </a:folHlink>
      </a:clrScheme>
      <a:clrMap bg1="dk2" tx1="lt1" bg2="dk1" tx2="lt2" accent1="accent1" accent2="accent2" accent3="accent3" accent4="accent4" accent5="accent5" accent6="accent6" hlink="hlink" folHlink="folHlink"/>
    </a:extraClrScheme>
    <a:extraClrScheme>
      <a:clrScheme name="1_MS_CN_BriefOfScientificIndustry002-10_science2[1] 6">
        <a:dk1>
          <a:srgbClr val="003300"/>
        </a:dk1>
        <a:lt1>
          <a:srgbClr val="FFFFCC"/>
        </a:lt1>
        <a:dk2>
          <a:srgbClr val="999933"/>
        </a:dk2>
        <a:lt2>
          <a:srgbClr val="FFFF66"/>
        </a:lt2>
        <a:accent1>
          <a:srgbClr val="CC9900"/>
        </a:accent1>
        <a:accent2>
          <a:srgbClr val="330099"/>
        </a:accent2>
        <a:accent3>
          <a:srgbClr val="CACAAD"/>
        </a:accent3>
        <a:accent4>
          <a:srgbClr val="DADAAE"/>
        </a:accent4>
        <a:accent5>
          <a:srgbClr val="E2CAAA"/>
        </a:accent5>
        <a:accent6>
          <a:srgbClr val="2D008A"/>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12597</TotalTime>
  <Words>3537</Words>
  <Application>Microsoft Office PowerPoint</Application>
  <PresentationFormat>全屏显示(4:3)</PresentationFormat>
  <Paragraphs>515</Paragraphs>
  <Slides>44</Slides>
  <Notes>20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4" baseType="lpstr">
      <vt:lpstr>华文行楷</vt:lpstr>
      <vt:lpstr>华文中宋</vt:lpstr>
      <vt:lpstr>楷体</vt:lpstr>
      <vt:lpstr>隶书</vt:lpstr>
      <vt:lpstr>宋体</vt:lpstr>
      <vt:lpstr>Arial</vt:lpstr>
      <vt:lpstr>Times New Roman</vt:lpstr>
      <vt:lpstr>Wingdings</vt:lpstr>
      <vt:lpstr>1_MS_CN_BriefOfScientificIndustry002-10_science2[1]</vt:lpstr>
      <vt:lpstr>文档</vt:lpstr>
      <vt:lpstr>PowerPoint 演示文稿</vt:lpstr>
      <vt:lpstr>计算思维</vt:lpstr>
      <vt:lpstr>计算思维</vt:lpstr>
      <vt:lpstr>计算思维的提出</vt:lpstr>
      <vt:lpstr>PowerPoint 演示文稿</vt:lpstr>
      <vt:lpstr>计算思维具体化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计算思维的特征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思维方法</vt:lpstr>
      <vt:lpstr>5. 计算思维实例</vt:lpstr>
      <vt:lpstr>PowerPoint 演示文稿</vt:lpstr>
      <vt:lpstr>自动化0,1思维—计算机工作原理</vt:lpstr>
      <vt:lpstr>自动化0,1思维—计算机工作原理</vt:lpstr>
      <vt:lpstr>自动化0,1思维—计算机工作原理</vt:lpstr>
      <vt:lpstr>计算机语言与编译器 一种抽象-自动化机制</vt:lpstr>
      <vt:lpstr>协议与编解码器：一种抽象-自动化机制</vt:lpstr>
      <vt:lpstr>协议与编码器—一种抽象-自动化机制示例</vt:lpstr>
      <vt:lpstr>多媒体数据处理—音频</vt:lpstr>
      <vt:lpstr>抽象-自动化示例:多媒体数据处理—音频、视频</vt:lpstr>
      <vt:lpstr>分层次管理思维 分层次抽象</vt:lpstr>
      <vt:lpstr>分层次管理思维 分层次抽象</vt:lpstr>
      <vt:lpstr>PowerPoint 演示文稿</vt:lpstr>
      <vt:lpstr>（大）数据思维</vt:lpstr>
      <vt:lpstr>网络思维</vt:lpstr>
      <vt:lpstr>作业</vt:lpstr>
    </vt:vector>
  </TitlesOfParts>
  <Company>郑州大学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郭军伟</dc:creator>
  <cp:lastModifiedBy>. 泠弦</cp:lastModifiedBy>
  <cp:revision>548</cp:revision>
  <cp:lastPrinted>1601-01-01T00:00:00Z</cp:lastPrinted>
  <dcterms:created xsi:type="dcterms:W3CDTF">2003-09-12T13:18:52Z</dcterms:created>
  <dcterms:modified xsi:type="dcterms:W3CDTF">2023-11-22T07:06:42Z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